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6" r:id="rId3"/>
    <p:sldId id="258" r:id="rId5"/>
    <p:sldId id="259" r:id="rId6"/>
    <p:sldId id="341" r:id="rId7"/>
    <p:sldId id="260" r:id="rId8"/>
    <p:sldId id="322" r:id="rId9"/>
    <p:sldId id="321" r:id="rId10"/>
    <p:sldId id="324" r:id="rId11"/>
    <p:sldId id="325" r:id="rId12"/>
    <p:sldId id="326" r:id="rId13"/>
    <p:sldId id="329" r:id="rId14"/>
    <p:sldId id="333" r:id="rId15"/>
    <p:sldId id="328" r:id="rId16"/>
    <p:sldId id="262" r:id="rId17"/>
    <p:sldId id="327" r:id="rId18"/>
    <p:sldId id="330" r:id="rId19"/>
    <p:sldId id="263" r:id="rId20"/>
    <p:sldId id="331" r:id="rId21"/>
    <p:sldId id="343" r:id="rId22"/>
    <p:sldId id="358" r:id="rId23"/>
    <p:sldId id="257" r:id="rId24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4994"/>
    <a:srgbClr val="8D53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020" y="1488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43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C1E84-91EF-40A6-9FF0-6DB23E3F1D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A2D15-24F2-4ED6-837A-DB22A4BD6B3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55663-2553-4334-B05E-145FAE2C8C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8D81-A77B-4F5D-B5AB-4AD9C690867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大家好，我是</a:t>
            </a:r>
            <a:r>
              <a:rPr lang="en-US" altLang="zh-CN"/>
              <a:t>201830204</a:t>
            </a:r>
            <a:r>
              <a:rPr lang="zh-CN" altLang="en-US"/>
              <a:t>顾秋涵，今天主要介绍一下我做的塔防游戏这个高程课大实验，以及我做完后的一些经验</a:t>
            </a:r>
            <a:r>
              <a:rPr lang="zh-CN" altLang="en-US"/>
              <a:t>分享。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8D81-A77B-4F5D-B5AB-4AD9C69086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两种方式，这两种方式我都实现了，</a:t>
            </a:r>
            <a:r>
              <a:rPr lang="zh-CN" altLang="en-US"/>
              <a:t>各有优缺点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8D81-A77B-4F5D-B5AB-4AD9C69086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需要猜</a:t>
            </a:r>
            <a:r>
              <a:rPr lang="zh-CN" altLang="en-US"/>
              <a:t>像素坐标，不断调整</a:t>
            </a:r>
            <a:r>
              <a:rPr lang="zh-CN" altLang="en-US"/>
              <a:t>位置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8D81-A77B-4F5D-B5AB-4AD9C69086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advance</a:t>
            </a:r>
            <a:r>
              <a:rPr lang="zh-CN" altLang="en-US"/>
              <a:t>即</a:t>
            </a:r>
            <a:r>
              <a:rPr lang="zh-CN" altLang="en-US"/>
              <a:t>刷新函数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8D81-A77B-4F5D-B5AB-4AD9C69086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Tip1.</a:t>
            </a:r>
            <a:r>
              <a:rPr lang="zh-CN" altLang="en-US"/>
              <a:t>使用</a:t>
            </a:r>
            <a:r>
              <a:rPr lang="en-US" altLang="zh-CN"/>
              <a:t>gif</a:t>
            </a:r>
            <a:r>
              <a:rPr lang="zh-CN" altLang="en-US">
                <a:sym typeface="+mn-ea"/>
              </a:rPr>
              <a:t>增加视觉效果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8D81-A77B-4F5D-B5AB-4AD9C69086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8D81-A77B-4F5D-B5AB-4AD9C69086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8D81-A77B-4F5D-B5AB-4AD9C69086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8D81-A77B-4F5D-B5AB-4AD9C69086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8D81-A77B-4F5D-B5AB-4AD9C69086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8D81-A77B-4F5D-B5AB-4AD9C69086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第三个是我当时做这个项目写的教程贴，如果你看了，就点个赞给我增加一点经验吧</a:t>
            </a:r>
            <a:r>
              <a:rPr lang="zh-CN" altLang="en-US"/>
              <a:t>哈哈哈。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免费游戏素材的这个网站也是当时我上高程课的时候，来做项目经验分享的学长传给我们的，我就把它</a:t>
            </a:r>
            <a:r>
              <a:rPr lang="zh-CN" altLang="en-US"/>
              <a:t>传下去了。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8D81-A77B-4F5D-B5AB-4AD9C69086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我的介绍主要分为</a:t>
            </a:r>
            <a:r>
              <a:rPr lang="zh-CN" altLang="en-US"/>
              <a:t>四个部分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8D81-A77B-4F5D-B5AB-4AD9C69086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第三个是我当时做这个项目写的教程贴，如果你看了，就点个赞给我增加一点经验吧</a:t>
            </a:r>
            <a:r>
              <a:rPr lang="zh-CN" altLang="en-US"/>
              <a:t>哈哈哈。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免费游戏素材的这个网站也是当时我上高程课的时候，来做项目经验分享的学长传给我们的，我就把它</a:t>
            </a:r>
            <a:r>
              <a:rPr lang="zh-CN" altLang="en-US"/>
              <a:t>传下去了。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8D81-A77B-4F5D-B5AB-4AD9C69086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最后，谢谢</a:t>
            </a:r>
            <a:r>
              <a:rPr lang="zh-CN" altLang="en-US"/>
              <a:t>大家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8D81-A77B-4F5D-B5AB-4AD9C69086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第一部分是我的</a:t>
            </a:r>
            <a:r>
              <a:rPr lang="zh-CN" altLang="en-US"/>
              <a:t>构思过程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8D81-A77B-4F5D-B5AB-4AD9C69086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构思过程主要是对项目进行需求分析，我在进行需求分析的时候将这个项目的需求分为了两部分：显示动画和动画交互，</a:t>
            </a:r>
            <a:r>
              <a:rPr lang="zh-CN" altLang="en-US"/>
              <a:t>具体来说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8D81-A77B-4F5D-B5AB-4AD9C69086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构思过程主要是对项目进行需求分析，我在进行需求分析的时候将这个项目的需求分为了两部分：显示动画和动画交互，</a:t>
            </a:r>
            <a:r>
              <a:rPr lang="zh-CN" altLang="en-US"/>
              <a:t>具体来说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8D81-A77B-4F5D-B5AB-4AD9C69086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8D81-A77B-4F5D-B5AB-4AD9C69086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8D81-A77B-4F5D-B5AB-4AD9C69086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这三个类各自都有几个很重要的函数，</a:t>
            </a:r>
            <a:r>
              <a:rPr lang="zh-CN" altLang="en-US"/>
              <a:t>比方说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8D81-A77B-4F5D-B5AB-4AD9C69086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因此，基于这个框架，本项目的</a:t>
            </a:r>
            <a:r>
              <a:rPr lang="zh-CN" altLang="en-US"/>
              <a:t>整体思路就是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8D81-A77B-4F5D-B5AB-4AD9C69086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-2"/>
            <a:ext cx="12192001" cy="6857195"/>
            <a:chOff x="0" y="-2"/>
            <a:chExt cx="12192001" cy="6857195"/>
          </a:xfrm>
        </p:grpSpPr>
        <p:sp>
          <p:nvSpPr>
            <p:cNvPr id="8" name="任意多边形: 形状 7"/>
            <p:cNvSpPr/>
            <p:nvPr/>
          </p:nvSpPr>
          <p:spPr>
            <a:xfrm>
              <a:off x="0" y="2590802"/>
              <a:ext cx="7195410" cy="4266390"/>
            </a:xfrm>
            <a:custGeom>
              <a:avLst/>
              <a:gdLst>
                <a:gd name="connsiteX0" fmla="*/ 914925 w 7195410"/>
                <a:gd name="connsiteY0" fmla="*/ 0 h 4266390"/>
                <a:gd name="connsiteX1" fmla="*/ 7140213 w 7195410"/>
                <a:gd name="connsiteY1" fmla="*/ 4126397 h 4266390"/>
                <a:gd name="connsiteX2" fmla="*/ 7195410 w 7195410"/>
                <a:gd name="connsiteY2" fmla="*/ 4266390 h 4266390"/>
                <a:gd name="connsiteX3" fmla="*/ 0 w 7195410"/>
                <a:gd name="connsiteY3" fmla="*/ 4266390 h 4266390"/>
                <a:gd name="connsiteX4" fmla="*/ 0 w 7195410"/>
                <a:gd name="connsiteY4" fmla="*/ 63363 h 4266390"/>
                <a:gd name="connsiteX5" fmla="*/ 224140 w 7195410"/>
                <a:gd name="connsiteY5" fmla="*/ 34881 h 4266390"/>
                <a:gd name="connsiteX6" fmla="*/ 914925 w 7195410"/>
                <a:gd name="connsiteY6" fmla="*/ 0 h 426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5410" h="4266390">
                  <a:moveTo>
                    <a:pt x="914925" y="0"/>
                  </a:moveTo>
                  <a:cubicBezTo>
                    <a:pt x="3713445" y="0"/>
                    <a:pt x="6114562" y="1701487"/>
                    <a:pt x="7140213" y="4126397"/>
                  </a:cubicBezTo>
                  <a:lnTo>
                    <a:pt x="7195410" y="4266390"/>
                  </a:lnTo>
                  <a:lnTo>
                    <a:pt x="0" y="4266390"/>
                  </a:lnTo>
                  <a:lnTo>
                    <a:pt x="0" y="63363"/>
                  </a:lnTo>
                  <a:lnTo>
                    <a:pt x="224140" y="34881"/>
                  </a:lnTo>
                  <a:cubicBezTo>
                    <a:pt x="451265" y="11815"/>
                    <a:pt x="681715" y="0"/>
                    <a:pt x="9149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800626" y="0"/>
              <a:ext cx="11391375" cy="6857193"/>
            </a:xfrm>
            <a:custGeom>
              <a:avLst/>
              <a:gdLst>
                <a:gd name="connsiteX0" fmla="*/ 0 w 11391375"/>
                <a:gd name="connsiteY0" fmla="*/ 0 h 6857193"/>
                <a:gd name="connsiteX1" fmla="*/ 11391375 w 11391375"/>
                <a:gd name="connsiteY1" fmla="*/ 0 h 6857193"/>
                <a:gd name="connsiteX2" fmla="*/ 11391375 w 11391375"/>
                <a:gd name="connsiteY2" fmla="*/ 6857193 h 6857193"/>
                <a:gd name="connsiteX3" fmla="*/ 3029027 w 11391375"/>
                <a:gd name="connsiteY3" fmla="*/ 6857193 h 6857193"/>
                <a:gd name="connsiteX4" fmla="*/ 2717197 w 11391375"/>
                <a:gd name="connsiteY4" fmla="*/ 6559892 h 6857193"/>
                <a:gd name="connsiteX5" fmla="*/ 0 w 11391375"/>
                <a:gd name="connsiteY5" fmla="*/ 0 h 685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91375" h="6857193">
                  <a:moveTo>
                    <a:pt x="0" y="0"/>
                  </a:moveTo>
                  <a:lnTo>
                    <a:pt x="11391375" y="0"/>
                  </a:lnTo>
                  <a:lnTo>
                    <a:pt x="11391375" y="6857193"/>
                  </a:lnTo>
                  <a:lnTo>
                    <a:pt x="3029027" y="6857193"/>
                  </a:lnTo>
                  <a:lnTo>
                    <a:pt x="2717197" y="6559892"/>
                  </a:lnTo>
                  <a:cubicBezTo>
                    <a:pt x="1038374" y="4881069"/>
                    <a:pt x="0" y="2561797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0" y="-1"/>
              <a:ext cx="2565750" cy="5643943"/>
            </a:xfrm>
            <a:custGeom>
              <a:avLst/>
              <a:gdLst>
                <a:gd name="connsiteX0" fmla="*/ 0 w 2565750"/>
                <a:gd name="connsiteY0" fmla="*/ 0 h 5643943"/>
                <a:gd name="connsiteX1" fmla="*/ 2417735 w 2565750"/>
                <a:gd name="connsiteY1" fmla="*/ 0 h 5643943"/>
                <a:gd name="connsiteX2" fmla="*/ 2474399 w 2565750"/>
                <a:gd name="connsiteY2" fmla="*/ 252739 h 5643943"/>
                <a:gd name="connsiteX3" fmla="*/ 2565750 w 2565750"/>
                <a:gd name="connsiteY3" fmla="*/ 1219202 h 5643943"/>
                <a:gd name="connsiteX4" fmla="*/ 314828 w 2565750"/>
                <a:gd name="connsiteY4" fmla="*/ 5452680 h 5643943"/>
                <a:gd name="connsiteX5" fmla="*/ 0 w 2565750"/>
                <a:gd name="connsiteY5" fmla="*/ 5643943 h 564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5750" h="5643943">
                  <a:moveTo>
                    <a:pt x="0" y="0"/>
                  </a:moveTo>
                  <a:lnTo>
                    <a:pt x="2417735" y="0"/>
                  </a:lnTo>
                  <a:lnTo>
                    <a:pt x="2474399" y="252739"/>
                  </a:lnTo>
                  <a:cubicBezTo>
                    <a:pt x="2534360" y="565682"/>
                    <a:pt x="2565750" y="888776"/>
                    <a:pt x="2565750" y="1219202"/>
                  </a:cubicBezTo>
                  <a:cubicBezTo>
                    <a:pt x="2565750" y="2981474"/>
                    <a:pt x="1672873" y="4535203"/>
                    <a:pt x="314828" y="5452680"/>
                  </a:cubicBezTo>
                  <a:lnTo>
                    <a:pt x="0" y="5643943"/>
                  </a:ln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800625" y="-2"/>
              <a:ext cx="1765126" cy="4030734"/>
            </a:xfrm>
            <a:custGeom>
              <a:avLst/>
              <a:gdLst>
                <a:gd name="connsiteX0" fmla="*/ 0 w 1765126"/>
                <a:gd name="connsiteY0" fmla="*/ 0 h 4030734"/>
                <a:gd name="connsiteX1" fmla="*/ 1618185 w 1765126"/>
                <a:gd name="connsiteY1" fmla="*/ 0 h 4030734"/>
                <a:gd name="connsiteX2" fmla="*/ 1623491 w 1765126"/>
                <a:gd name="connsiteY2" fmla="*/ 19978 h 4030734"/>
                <a:gd name="connsiteX3" fmla="*/ 1765126 w 1765126"/>
                <a:gd name="connsiteY3" fmla="*/ 1219202 h 4030734"/>
                <a:gd name="connsiteX4" fmla="*/ 1148932 w 1765126"/>
                <a:gd name="connsiteY4" fmla="*/ 3652739 h 4030734"/>
                <a:gd name="connsiteX5" fmla="*/ 919294 w 1765126"/>
                <a:gd name="connsiteY5" fmla="*/ 4030734 h 4030734"/>
                <a:gd name="connsiteX6" fmla="*/ 914822 w 1765126"/>
                <a:gd name="connsiteY6" fmla="*/ 4022003 h 4030734"/>
                <a:gd name="connsiteX7" fmla="*/ 0 w 1765126"/>
                <a:gd name="connsiteY7" fmla="*/ 2 h 403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5126" h="4030734">
                  <a:moveTo>
                    <a:pt x="0" y="0"/>
                  </a:moveTo>
                  <a:lnTo>
                    <a:pt x="1618185" y="0"/>
                  </a:lnTo>
                  <a:lnTo>
                    <a:pt x="1623491" y="19978"/>
                  </a:lnTo>
                  <a:cubicBezTo>
                    <a:pt x="1716079" y="404593"/>
                    <a:pt x="1765126" y="806169"/>
                    <a:pt x="1765126" y="1219202"/>
                  </a:cubicBezTo>
                  <a:cubicBezTo>
                    <a:pt x="1765126" y="2100338"/>
                    <a:pt x="1541906" y="2929338"/>
                    <a:pt x="1148932" y="3652739"/>
                  </a:cubicBezTo>
                  <a:lnTo>
                    <a:pt x="919294" y="4030734"/>
                  </a:lnTo>
                  <a:lnTo>
                    <a:pt x="914822" y="4022003"/>
                  </a:lnTo>
                  <a:cubicBezTo>
                    <a:pt x="328548" y="2805287"/>
                    <a:pt x="0" y="1441013"/>
                    <a:pt x="0" y="2"/>
                  </a:cubicBezTo>
                  <a:close/>
                </a:path>
              </a:pathLst>
            </a:cu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V="1">
            <a:off x="0" y="-2"/>
            <a:ext cx="12192001" cy="6857195"/>
            <a:chOff x="0" y="-2"/>
            <a:chExt cx="12192001" cy="6857195"/>
          </a:xfrm>
        </p:grpSpPr>
        <p:sp>
          <p:nvSpPr>
            <p:cNvPr id="3" name="任意多边形: 形状 2"/>
            <p:cNvSpPr/>
            <p:nvPr/>
          </p:nvSpPr>
          <p:spPr>
            <a:xfrm>
              <a:off x="0" y="2590802"/>
              <a:ext cx="7195410" cy="4266390"/>
            </a:xfrm>
            <a:custGeom>
              <a:avLst/>
              <a:gdLst>
                <a:gd name="connsiteX0" fmla="*/ 914925 w 7195410"/>
                <a:gd name="connsiteY0" fmla="*/ 0 h 4266390"/>
                <a:gd name="connsiteX1" fmla="*/ 7140213 w 7195410"/>
                <a:gd name="connsiteY1" fmla="*/ 4126397 h 4266390"/>
                <a:gd name="connsiteX2" fmla="*/ 7195410 w 7195410"/>
                <a:gd name="connsiteY2" fmla="*/ 4266390 h 4266390"/>
                <a:gd name="connsiteX3" fmla="*/ 0 w 7195410"/>
                <a:gd name="connsiteY3" fmla="*/ 4266390 h 4266390"/>
                <a:gd name="connsiteX4" fmla="*/ 0 w 7195410"/>
                <a:gd name="connsiteY4" fmla="*/ 63363 h 4266390"/>
                <a:gd name="connsiteX5" fmla="*/ 224140 w 7195410"/>
                <a:gd name="connsiteY5" fmla="*/ 34881 h 4266390"/>
                <a:gd name="connsiteX6" fmla="*/ 914925 w 7195410"/>
                <a:gd name="connsiteY6" fmla="*/ 0 h 426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5410" h="4266390">
                  <a:moveTo>
                    <a:pt x="914925" y="0"/>
                  </a:moveTo>
                  <a:cubicBezTo>
                    <a:pt x="3713445" y="0"/>
                    <a:pt x="6114562" y="1701487"/>
                    <a:pt x="7140213" y="4126397"/>
                  </a:cubicBezTo>
                  <a:lnTo>
                    <a:pt x="7195410" y="4266390"/>
                  </a:lnTo>
                  <a:lnTo>
                    <a:pt x="0" y="4266390"/>
                  </a:lnTo>
                  <a:lnTo>
                    <a:pt x="0" y="63363"/>
                  </a:lnTo>
                  <a:lnTo>
                    <a:pt x="224140" y="34881"/>
                  </a:lnTo>
                  <a:cubicBezTo>
                    <a:pt x="451265" y="11815"/>
                    <a:pt x="681715" y="0"/>
                    <a:pt x="9149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/>
            <p:cNvSpPr/>
            <p:nvPr/>
          </p:nvSpPr>
          <p:spPr>
            <a:xfrm>
              <a:off x="800626" y="0"/>
              <a:ext cx="11391375" cy="6857193"/>
            </a:xfrm>
            <a:custGeom>
              <a:avLst/>
              <a:gdLst>
                <a:gd name="connsiteX0" fmla="*/ 0 w 11391375"/>
                <a:gd name="connsiteY0" fmla="*/ 0 h 6857193"/>
                <a:gd name="connsiteX1" fmla="*/ 11391375 w 11391375"/>
                <a:gd name="connsiteY1" fmla="*/ 0 h 6857193"/>
                <a:gd name="connsiteX2" fmla="*/ 11391375 w 11391375"/>
                <a:gd name="connsiteY2" fmla="*/ 6857193 h 6857193"/>
                <a:gd name="connsiteX3" fmla="*/ 3029027 w 11391375"/>
                <a:gd name="connsiteY3" fmla="*/ 6857193 h 6857193"/>
                <a:gd name="connsiteX4" fmla="*/ 2717197 w 11391375"/>
                <a:gd name="connsiteY4" fmla="*/ 6559892 h 6857193"/>
                <a:gd name="connsiteX5" fmla="*/ 0 w 11391375"/>
                <a:gd name="connsiteY5" fmla="*/ 0 h 685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91375" h="6857193">
                  <a:moveTo>
                    <a:pt x="0" y="0"/>
                  </a:moveTo>
                  <a:lnTo>
                    <a:pt x="11391375" y="0"/>
                  </a:lnTo>
                  <a:lnTo>
                    <a:pt x="11391375" y="6857193"/>
                  </a:lnTo>
                  <a:lnTo>
                    <a:pt x="3029027" y="6857193"/>
                  </a:lnTo>
                  <a:lnTo>
                    <a:pt x="2717197" y="6559892"/>
                  </a:lnTo>
                  <a:cubicBezTo>
                    <a:pt x="1038374" y="4881069"/>
                    <a:pt x="0" y="2561797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0" y="-1"/>
              <a:ext cx="2565750" cy="5643943"/>
            </a:xfrm>
            <a:custGeom>
              <a:avLst/>
              <a:gdLst>
                <a:gd name="connsiteX0" fmla="*/ 0 w 2565750"/>
                <a:gd name="connsiteY0" fmla="*/ 0 h 5643943"/>
                <a:gd name="connsiteX1" fmla="*/ 2417735 w 2565750"/>
                <a:gd name="connsiteY1" fmla="*/ 0 h 5643943"/>
                <a:gd name="connsiteX2" fmla="*/ 2474399 w 2565750"/>
                <a:gd name="connsiteY2" fmla="*/ 252739 h 5643943"/>
                <a:gd name="connsiteX3" fmla="*/ 2565750 w 2565750"/>
                <a:gd name="connsiteY3" fmla="*/ 1219202 h 5643943"/>
                <a:gd name="connsiteX4" fmla="*/ 314828 w 2565750"/>
                <a:gd name="connsiteY4" fmla="*/ 5452680 h 5643943"/>
                <a:gd name="connsiteX5" fmla="*/ 0 w 2565750"/>
                <a:gd name="connsiteY5" fmla="*/ 5643943 h 564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5750" h="5643943">
                  <a:moveTo>
                    <a:pt x="0" y="0"/>
                  </a:moveTo>
                  <a:lnTo>
                    <a:pt x="2417735" y="0"/>
                  </a:lnTo>
                  <a:lnTo>
                    <a:pt x="2474399" y="252739"/>
                  </a:lnTo>
                  <a:cubicBezTo>
                    <a:pt x="2534360" y="565682"/>
                    <a:pt x="2565750" y="888776"/>
                    <a:pt x="2565750" y="1219202"/>
                  </a:cubicBezTo>
                  <a:cubicBezTo>
                    <a:pt x="2565750" y="2981474"/>
                    <a:pt x="1672873" y="4535203"/>
                    <a:pt x="314828" y="5452680"/>
                  </a:cubicBezTo>
                  <a:lnTo>
                    <a:pt x="0" y="5643943"/>
                  </a:ln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800625" y="-2"/>
              <a:ext cx="1765126" cy="4030734"/>
            </a:xfrm>
            <a:custGeom>
              <a:avLst/>
              <a:gdLst>
                <a:gd name="connsiteX0" fmla="*/ 0 w 1765126"/>
                <a:gd name="connsiteY0" fmla="*/ 0 h 4030734"/>
                <a:gd name="connsiteX1" fmla="*/ 1618185 w 1765126"/>
                <a:gd name="connsiteY1" fmla="*/ 0 h 4030734"/>
                <a:gd name="connsiteX2" fmla="*/ 1623491 w 1765126"/>
                <a:gd name="connsiteY2" fmla="*/ 19978 h 4030734"/>
                <a:gd name="connsiteX3" fmla="*/ 1765126 w 1765126"/>
                <a:gd name="connsiteY3" fmla="*/ 1219202 h 4030734"/>
                <a:gd name="connsiteX4" fmla="*/ 1148932 w 1765126"/>
                <a:gd name="connsiteY4" fmla="*/ 3652739 h 4030734"/>
                <a:gd name="connsiteX5" fmla="*/ 919294 w 1765126"/>
                <a:gd name="connsiteY5" fmla="*/ 4030734 h 4030734"/>
                <a:gd name="connsiteX6" fmla="*/ 914822 w 1765126"/>
                <a:gd name="connsiteY6" fmla="*/ 4022003 h 4030734"/>
                <a:gd name="connsiteX7" fmla="*/ 0 w 1765126"/>
                <a:gd name="connsiteY7" fmla="*/ 2 h 403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5126" h="4030734">
                  <a:moveTo>
                    <a:pt x="0" y="0"/>
                  </a:moveTo>
                  <a:lnTo>
                    <a:pt x="1618185" y="0"/>
                  </a:lnTo>
                  <a:lnTo>
                    <a:pt x="1623491" y="19978"/>
                  </a:lnTo>
                  <a:cubicBezTo>
                    <a:pt x="1716079" y="404593"/>
                    <a:pt x="1765126" y="806169"/>
                    <a:pt x="1765126" y="1219202"/>
                  </a:cubicBezTo>
                  <a:cubicBezTo>
                    <a:pt x="1765126" y="2100338"/>
                    <a:pt x="1541906" y="2929338"/>
                    <a:pt x="1148932" y="3652739"/>
                  </a:cubicBezTo>
                  <a:lnTo>
                    <a:pt x="919294" y="4030734"/>
                  </a:lnTo>
                  <a:lnTo>
                    <a:pt x="914822" y="4022003"/>
                  </a:lnTo>
                  <a:cubicBezTo>
                    <a:pt x="328548" y="2805287"/>
                    <a:pt x="0" y="1441013"/>
                    <a:pt x="0" y="2"/>
                  </a:cubicBezTo>
                  <a:close/>
                </a:path>
              </a:pathLst>
            </a:cu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H="1">
            <a:off x="0" y="-2"/>
            <a:ext cx="12192001" cy="6857195"/>
            <a:chOff x="0" y="-2"/>
            <a:chExt cx="12192001" cy="6857195"/>
          </a:xfrm>
        </p:grpSpPr>
        <p:sp>
          <p:nvSpPr>
            <p:cNvPr id="3" name="任意多边形: 形状 2"/>
            <p:cNvSpPr/>
            <p:nvPr/>
          </p:nvSpPr>
          <p:spPr>
            <a:xfrm>
              <a:off x="0" y="2590802"/>
              <a:ext cx="7195410" cy="4266390"/>
            </a:xfrm>
            <a:custGeom>
              <a:avLst/>
              <a:gdLst>
                <a:gd name="connsiteX0" fmla="*/ 914925 w 7195410"/>
                <a:gd name="connsiteY0" fmla="*/ 0 h 4266390"/>
                <a:gd name="connsiteX1" fmla="*/ 7140213 w 7195410"/>
                <a:gd name="connsiteY1" fmla="*/ 4126397 h 4266390"/>
                <a:gd name="connsiteX2" fmla="*/ 7195410 w 7195410"/>
                <a:gd name="connsiteY2" fmla="*/ 4266390 h 4266390"/>
                <a:gd name="connsiteX3" fmla="*/ 0 w 7195410"/>
                <a:gd name="connsiteY3" fmla="*/ 4266390 h 4266390"/>
                <a:gd name="connsiteX4" fmla="*/ 0 w 7195410"/>
                <a:gd name="connsiteY4" fmla="*/ 63363 h 4266390"/>
                <a:gd name="connsiteX5" fmla="*/ 224140 w 7195410"/>
                <a:gd name="connsiteY5" fmla="*/ 34881 h 4266390"/>
                <a:gd name="connsiteX6" fmla="*/ 914925 w 7195410"/>
                <a:gd name="connsiteY6" fmla="*/ 0 h 426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5410" h="4266390">
                  <a:moveTo>
                    <a:pt x="914925" y="0"/>
                  </a:moveTo>
                  <a:cubicBezTo>
                    <a:pt x="3713445" y="0"/>
                    <a:pt x="6114562" y="1701487"/>
                    <a:pt x="7140213" y="4126397"/>
                  </a:cubicBezTo>
                  <a:lnTo>
                    <a:pt x="7195410" y="4266390"/>
                  </a:lnTo>
                  <a:lnTo>
                    <a:pt x="0" y="4266390"/>
                  </a:lnTo>
                  <a:lnTo>
                    <a:pt x="0" y="63363"/>
                  </a:lnTo>
                  <a:lnTo>
                    <a:pt x="224140" y="34881"/>
                  </a:lnTo>
                  <a:cubicBezTo>
                    <a:pt x="451265" y="11815"/>
                    <a:pt x="681715" y="0"/>
                    <a:pt x="9149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/>
            <p:cNvSpPr/>
            <p:nvPr/>
          </p:nvSpPr>
          <p:spPr>
            <a:xfrm>
              <a:off x="800626" y="0"/>
              <a:ext cx="11391375" cy="6857193"/>
            </a:xfrm>
            <a:custGeom>
              <a:avLst/>
              <a:gdLst>
                <a:gd name="connsiteX0" fmla="*/ 0 w 11391375"/>
                <a:gd name="connsiteY0" fmla="*/ 0 h 6857193"/>
                <a:gd name="connsiteX1" fmla="*/ 11391375 w 11391375"/>
                <a:gd name="connsiteY1" fmla="*/ 0 h 6857193"/>
                <a:gd name="connsiteX2" fmla="*/ 11391375 w 11391375"/>
                <a:gd name="connsiteY2" fmla="*/ 6857193 h 6857193"/>
                <a:gd name="connsiteX3" fmla="*/ 3029027 w 11391375"/>
                <a:gd name="connsiteY3" fmla="*/ 6857193 h 6857193"/>
                <a:gd name="connsiteX4" fmla="*/ 2717197 w 11391375"/>
                <a:gd name="connsiteY4" fmla="*/ 6559892 h 6857193"/>
                <a:gd name="connsiteX5" fmla="*/ 0 w 11391375"/>
                <a:gd name="connsiteY5" fmla="*/ 0 h 685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91375" h="6857193">
                  <a:moveTo>
                    <a:pt x="0" y="0"/>
                  </a:moveTo>
                  <a:lnTo>
                    <a:pt x="11391375" y="0"/>
                  </a:lnTo>
                  <a:lnTo>
                    <a:pt x="11391375" y="6857193"/>
                  </a:lnTo>
                  <a:lnTo>
                    <a:pt x="3029027" y="6857193"/>
                  </a:lnTo>
                  <a:lnTo>
                    <a:pt x="2717197" y="6559892"/>
                  </a:lnTo>
                  <a:cubicBezTo>
                    <a:pt x="1038374" y="4881069"/>
                    <a:pt x="0" y="2561797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0" y="-1"/>
              <a:ext cx="2565750" cy="5643943"/>
            </a:xfrm>
            <a:custGeom>
              <a:avLst/>
              <a:gdLst>
                <a:gd name="connsiteX0" fmla="*/ 0 w 2565750"/>
                <a:gd name="connsiteY0" fmla="*/ 0 h 5643943"/>
                <a:gd name="connsiteX1" fmla="*/ 2417735 w 2565750"/>
                <a:gd name="connsiteY1" fmla="*/ 0 h 5643943"/>
                <a:gd name="connsiteX2" fmla="*/ 2474399 w 2565750"/>
                <a:gd name="connsiteY2" fmla="*/ 252739 h 5643943"/>
                <a:gd name="connsiteX3" fmla="*/ 2565750 w 2565750"/>
                <a:gd name="connsiteY3" fmla="*/ 1219202 h 5643943"/>
                <a:gd name="connsiteX4" fmla="*/ 314828 w 2565750"/>
                <a:gd name="connsiteY4" fmla="*/ 5452680 h 5643943"/>
                <a:gd name="connsiteX5" fmla="*/ 0 w 2565750"/>
                <a:gd name="connsiteY5" fmla="*/ 5643943 h 564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5750" h="5643943">
                  <a:moveTo>
                    <a:pt x="0" y="0"/>
                  </a:moveTo>
                  <a:lnTo>
                    <a:pt x="2417735" y="0"/>
                  </a:lnTo>
                  <a:lnTo>
                    <a:pt x="2474399" y="252739"/>
                  </a:lnTo>
                  <a:cubicBezTo>
                    <a:pt x="2534360" y="565682"/>
                    <a:pt x="2565750" y="888776"/>
                    <a:pt x="2565750" y="1219202"/>
                  </a:cubicBezTo>
                  <a:cubicBezTo>
                    <a:pt x="2565750" y="2981474"/>
                    <a:pt x="1672873" y="4535203"/>
                    <a:pt x="314828" y="5452680"/>
                  </a:cubicBezTo>
                  <a:lnTo>
                    <a:pt x="0" y="5643943"/>
                  </a:ln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800625" y="-2"/>
              <a:ext cx="1765126" cy="4030734"/>
            </a:xfrm>
            <a:custGeom>
              <a:avLst/>
              <a:gdLst>
                <a:gd name="connsiteX0" fmla="*/ 0 w 1765126"/>
                <a:gd name="connsiteY0" fmla="*/ 0 h 4030734"/>
                <a:gd name="connsiteX1" fmla="*/ 1618185 w 1765126"/>
                <a:gd name="connsiteY1" fmla="*/ 0 h 4030734"/>
                <a:gd name="connsiteX2" fmla="*/ 1623491 w 1765126"/>
                <a:gd name="connsiteY2" fmla="*/ 19978 h 4030734"/>
                <a:gd name="connsiteX3" fmla="*/ 1765126 w 1765126"/>
                <a:gd name="connsiteY3" fmla="*/ 1219202 h 4030734"/>
                <a:gd name="connsiteX4" fmla="*/ 1148932 w 1765126"/>
                <a:gd name="connsiteY4" fmla="*/ 3652739 h 4030734"/>
                <a:gd name="connsiteX5" fmla="*/ 919294 w 1765126"/>
                <a:gd name="connsiteY5" fmla="*/ 4030734 h 4030734"/>
                <a:gd name="connsiteX6" fmla="*/ 914822 w 1765126"/>
                <a:gd name="connsiteY6" fmla="*/ 4022003 h 4030734"/>
                <a:gd name="connsiteX7" fmla="*/ 0 w 1765126"/>
                <a:gd name="connsiteY7" fmla="*/ 2 h 403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5126" h="4030734">
                  <a:moveTo>
                    <a:pt x="0" y="0"/>
                  </a:moveTo>
                  <a:lnTo>
                    <a:pt x="1618185" y="0"/>
                  </a:lnTo>
                  <a:lnTo>
                    <a:pt x="1623491" y="19978"/>
                  </a:lnTo>
                  <a:cubicBezTo>
                    <a:pt x="1716079" y="404593"/>
                    <a:pt x="1765126" y="806169"/>
                    <a:pt x="1765126" y="1219202"/>
                  </a:cubicBezTo>
                  <a:cubicBezTo>
                    <a:pt x="1765126" y="2100338"/>
                    <a:pt x="1541906" y="2929338"/>
                    <a:pt x="1148932" y="3652739"/>
                  </a:cubicBezTo>
                  <a:lnTo>
                    <a:pt x="919294" y="4030734"/>
                  </a:lnTo>
                  <a:lnTo>
                    <a:pt x="914822" y="4022003"/>
                  </a:lnTo>
                  <a:cubicBezTo>
                    <a:pt x="328548" y="2805287"/>
                    <a:pt x="0" y="1441013"/>
                    <a:pt x="0" y="2"/>
                  </a:cubicBezTo>
                  <a:close/>
                </a:path>
              </a:pathLst>
            </a:cu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H="1" flipV="1">
            <a:off x="0" y="-2"/>
            <a:ext cx="12192001" cy="6857195"/>
            <a:chOff x="0" y="-2"/>
            <a:chExt cx="12192001" cy="6857195"/>
          </a:xfrm>
        </p:grpSpPr>
        <p:sp>
          <p:nvSpPr>
            <p:cNvPr id="3" name="任意多边形: 形状 2"/>
            <p:cNvSpPr/>
            <p:nvPr/>
          </p:nvSpPr>
          <p:spPr>
            <a:xfrm>
              <a:off x="0" y="2590802"/>
              <a:ext cx="7195410" cy="4266390"/>
            </a:xfrm>
            <a:custGeom>
              <a:avLst/>
              <a:gdLst>
                <a:gd name="connsiteX0" fmla="*/ 914925 w 7195410"/>
                <a:gd name="connsiteY0" fmla="*/ 0 h 4266390"/>
                <a:gd name="connsiteX1" fmla="*/ 7140213 w 7195410"/>
                <a:gd name="connsiteY1" fmla="*/ 4126397 h 4266390"/>
                <a:gd name="connsiteX2" fmla="*/ 7195410 w 7195410"/>
                <a:gd name="connsiteY2" fmla="*/ 4266390 h 4266390"/>
                <a:gd name="connsiteX3" fmla="*/ 0 w 7195410"/>
                <a:gd name="connsiteY3" fmla="*/ 4266390 h 4266390"/>
                <a:gd name="connsiteX4" fmla="*/ 0 w 7195410"/>
                <a:gd name="connsiteY4" fmla="*/ 63363 h 4266390"/>
                <a:gd name="connsiteX5" fmla="*/ 224140 w 7195410"/>
                <a:gd name="connsiteY5" fmla="*/ 34881 h 4266390"/>
                <a:gd name="connsiteX6" fmla="*/ 914925 w 7195410"/>
                <a:gd name="connsiteY6" fmla="*/ 0 h 426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5410" h="4266390">
                  <a:moveTo>
                    <a:pt x="914925" y="0"/>
                  </a:moveTo>
                  <a:cubicBezTo>
                    <a:pt x="3713445" y="0"/>
                    <a:pt x="6114562" y="1701487"/>
                    <a:pt x="7140213" y="4126397"/>
                  </a:cubicBezTo>
                  <a:lnTo>
                    <a:pt x="7195410" y="4266390"/>
                  </a:lnTo>
                  <a:lnTo>
                    <a:pt x="0" y="4266390"/>
                  </a:lnTo>
                  <a:lnTo>
                    <a:pt x="0" y="63363"/>
                  </a:lnTo>
                  <a:lnTo>
                    <a:pt x="224140" y="34881"/>
                  </a:lnTo>
                  <a:cubicBezTo>
                    <a:pt x="451265" y="11815"/>
                    <a:pt x="681715" y="0"/>
                    <a:pt x="9149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/>
            <p:cNvSpPr/>
            <p:nvPr/>
          </p:nvSpPr>
          <p:spPr>
            <a:xfrm>
              <a:off x="800626" y="0"/>
              <a:ext cx="11391375" cy="6857193"/>
            </a:xfrm>
            <a:custGeom>
              <a:avLst/>
              <a:gdLst>
                <a:gd name="connsiteX0" fmla="*/ 0 w 11391375"/>
                <a:gd name="connsiteY0" fmla="*/ 0 h 6857193"/>
                <a:gd name="connsiteX1" fmla="*/ 11391375 w 11391375"/>
                <a:gd name="connsiteY1" fmla="*/ 0 h 6857193"/>
                <a:gd name="connsiteX2" fmla="*/ 11391375 w 11391375"/>
                <a:gd name="connsiteY2" fmla="*/ 6857193 h 6857193"/>
                <a:gd name="connsiteX3" fmla="*/ 3029027 w 11391375"/>
                <a:gd name="connsiteY3" fmla="*/ 6857193 h 6857193"/>
                <a:gd name="connsiteX4" fmla="*/ 2717197 w 11391375"/>
                <a:gd name="connsiteY4" fmla="*/ 6559892 h 6857193"/>
                <a:gd name="connsiteX5" fmla="*/ 0 w 11391375"/>
                <a:gd name="connsiteY5" fmla="*/ 0 h 685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91375" h="6857193">
                  <a:moveTo>
                    <a:pt x="0" y="0"/>
                  </a:moveTo>
                  <a:lnTo>
                    <a:pt x="11391375" y="0"/>
                  </a:lnTo>
                  <a:lnTo>
                    <a:pt x="11391375" y="6857193"/>
                  </a:lnTo>
                  <a:lnTo>
                    <a:pt x="3029027" y="6857193"/>
                  </a:lnTo>
                  <a:lnTo>
                    <a:pt x="2717197" y="6559892"/>
                  </a:lnTo>
                  <a:cubicBezTo>
                    <a:pt x="1038374" y="4881069"/>
                    <a:pt x="0" y="2561797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0" y="-1"/>
              <a:ext cx="2565750" cy="5643943"/>
            </a:xfrm>
            <a:custGeom>
              <a:avLst/>
              <a:gdLst>
                <a:gd name="connsiteX0" fmla="*/ 0 w 2565750"/>
                <a:gd name="connsiteY0" fmla="*/ 0 h 5643943"/>
                <a:gd name="connsiteX1" fmla="*/ 2417735 w 2565750"/>
                <a:gd name="connsiteY1" fmla="*/ 0 h 5643943"/>
                <a:gd name="connsiteX2" fmla="*/ 2474399 w 2565750"/>
                <a:gd name="connsiteY2" fmla="*/ 252739 h 5643943"/>
                <a:gd name="connsiteX3" fmla="*/ 2565750 w 2565750"/>
                <a:gd name="connsiteY3" fmla="*/ 1219202 h 5643943"/>
                <a:gd name="connsiteX4" fmla="*/ 314828 w 2565750"/>
                <a:gd name="connsiteY4" fmla="*/ 5452680 h 5643943"/>
                <a:gd name="connsiteX5" fmla="*/ 0 w 2565750"/>
                <a:gd name="connsiteY5" fmla="*/ 5643943 h 564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5750" h="5643943">
                  <a:moveTo>
                    <a:pt x="0" y="0"/>
                  </a:moveTo>
                  <a:lnTo>
                    <a:pt x="2417735" y="0"/>
                  </a:lnTo>
                  <a:lnTo>
                    <a:pt x="2474399" y="252739"/>
                  </a:lnTo>
                  <a:cubicBezTo>
                    <a:pt x="2534360" y="565682"/>
                    <a:pt x="2565750" y="888776"/>
                    <a:pt x="2565750" y="1219202"/>
                  </a:cubicBezTo>
                  <a:cubicBezTo>
                    <a:pt x="2565750" y="2981474"/>
                    <a:pt x="1672873" y="4535203"/>
                    <a:pt x="314828" y="5452680"/>
                  </a:cubicBezTo>
                  <a:lnTo>
                    <a:pt x="0" y="5643943"/>
                  </a:ln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800625" y="-2"/>
              <a:ext cx="1765126" cy="4030734"/>
            </a:xfrm>
            <a:custGeom>
              <a:avLst/>
              <a:gdLst>
                <a:gd name="connsiteX0" fmla="*/ 0 w 1765126"/>
                <a:gd name="connsiteY0" fmla="*/ 0 h 4030734"/>
                <a:gd name="connsiteX1" fmla="*/ 1618185 w 1765126"/>
                <a:gd name="connsiteY1" fmla="*/ 0 h 4030734"/>
                <a:gd name="connsiteX2" fmla="*/ 1623491 w 1765126"/>
                <a:gd name="connsiteY2" fmla="*/ 19978 h 4030734"/>
                <a:gd name="connsiteX3" fmla="*/ 1765126 w 1765126"/>
                <a:gd name="connsiteY3" fmla="*/ 1219202 h 4030734"/>
                <a:gd name="connsiteX4" fmla="*/ 1148932 w 1765126"/>
                <a:gd name="connsiteY4" fmla="*/ 3652739 h 4030734"/>
                <a:gd name="connsiteX5" fmla="*/ 919294 w 1765126"/>
                <a:gd name="connsiteY5" fmla="*/ 4030734 h 4030734"/>
                <a:gd name="connsiteX6" fmla="*/ 914822 w 1765126"/>
                <a:gd name="connsiteY6" fmla="*/ 4022003 h 4030734"/>
                <a:gd name="connsiteX7" fmla="*/ 0 w 1765126"/>
                <a:gd name="connsiteY7" fmla="*/ 2 h 403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5126" h="4030734">
                  <a:moveTo>
                    <a:pt x="0" y="0"/>
                  </a:moveTo>
                  <a:lnTo>
                    <a:pt x="1618185" y="0"/>
                  </a:lnTo>
                  <a:lnTo>
                    <a:pt x="1623491" y="19978"/>
                  </a:lnTo>
                  <a:cubicBezTo>
                    <a:pt x="1716079" y="404593"/>
                    <a:pt x="1765126" y="806169"/>
                    <a:pt x="1765126" y="1219202"/>
                  </a:cubicBezTo>
                  <a:cubicBezTo>
                    <a:pt x="1765126" y="2100338"/>
                    <a:pt x="1541906" y="2929338"/>
                    <a:pt x="1148932" y="3652739"/>
                  </a:cubicBezTo>
                  <a:lnTo>
                    <a:pt x="919294" y="4030734"/>
                  </a:lnTo>
                  <a:lnTo>
                    <a:pt x="914822" y="4022003"/>
                  </a:lnTo>
                  <a:cubicBezTo>
                    <a:pt x="328548" y="2805287"/>
                    <a:pt x="0" y="1441013"/>
                    <a:pt x="0" y="2"/>
                  </a:cubicBezTo>
                  <a:close/>
                </a:path>
              </a:pathLst>
            </a:cu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GIF"/><Relationship Id="rId8" Type="http://schemas.openxmlformats.org/officeDocument/2006/relationships/image" Target="../media/image8.png"/><Relationship Id="rId7" Type="http://schemas.openxmlformats.org/officeDocument/2006/relationships/image" Target="../media/image7.GIF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.xml"/><Relationship Id="rId12" Type="http://schemas.openxmlformats.org/officeDocument/2006/relationships/themeOverride" Target="../theme/themeOverride1.xml"/><Relationship Id="rId11" Type="http://schemas.openxmlformats.org/officeDocument/2006/relationships/image" Target="../media/image11.GIF"/><Relationship Id="rId10" Type="http://schemas.openxmlformats.org/officeDocument/2006/relationships/image" Target="../media/image10.GIF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4.GIF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8.png"/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GIF"/><Relationship Id="rId1" Type="http://schemas.openxmlformats.org/officeDocument/2006/relationships/image" Target="../media/image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1" Type="http://schemas.openxmlformats.org/officeDocument/2006/relationships/image" Target="../media/image5.GIF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image" Target="../media/image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GIF"/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GIF"/><Relationship Id="rId8" Type="http://schemas.openxmlformats.org/officeDocument/2006/relationships/image" Target="../media/image8.png"/><Relationship Id="rId7" Type="http://schemas.openxmlformats.org/officeDocument/2006/relationships/image" Target="../media/image7.GIF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2" Type="http://schemas.openxmlformats.org/officeDocument/2006/relationships/notesSlide" Target="../notesSlides/notesSlide21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10.GIF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147" y="4974161"/>
            <a:ext cx="1957064" cy="176312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3014663" y="2967335"/>
            <a:ext cx="61626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塔防</a:t>
            </a:r>
            <a:r>
              <a:rPr lang="zh-CN" altLang="en-US" sz="5400" dirty="0" smtClean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游戏</a:t>
            </a:r>
            <a:endParaRPr lang="zh-CN" altLang="en-US" sz="5400" dirty="0" smtClean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3027680" y="4331335"/>
            <a:ext cx="2868295" cy="38417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计算机科学与技术系</a:t>
            </a:r>
            <a:endParaRPr lang="zh-CN" altLang="en-US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9" name="矩形: 圆角 38"/>
          <p:cNvSpPr/>
          <p:nvPr/>
        </p:nvSpPr>
        <p:spPr>
          <a:xfrm>
            <a:off x="3027680" y="4765040"/>
            <a:ext cx="2868930" cy="38417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</a:rPr>
              <a:t>201830204 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</a:rPr>
              <a:t>顾秋涵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79750" y="2177415"/>
            <a:ext cx="183578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accent6">
                    <a:lumMod val="50000"/>
                  </a:schemeClr>
                </a:solidFill>
              </a:rPr>
              <a:t>高级程序设计</a:t>
            </a:r>
            <a:endParaRPr lang="zh-CN" alt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图片 5" descr="ba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835" y="6127750"/>
            <a:ext cx="609600" cy="609600"/>
          </a:xfrm>
          <a:prstGeom prst="rect">
            <a:avLst/>
          </a:prstGeom>
        </p:spPr>
      </p:pic>
      <p:pic>
        <p:nvPicPr>
          <p:cNvPr id="7" name="图片 6" descr="Dino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" y="6057900"/>
            <a:ext cx="619125" cy="619125"/>
          </a:xfrm>
          <a:prstGeom prst="rect">
            <a:avLst/>
          </a:prstGeom>
        </p:spPr>
      </p:pic>
      <p:pic>
        <p:nvPicPr>
          <p:cNvPr id="8" name="图片 7" descr="Dino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765" y="6047740"/>
            <a:ext cx="619125" cy="619125"/>
          </a:xfrm>
          <a:prstGeom prst="rect">
            <a:avLst/>
          </a:prstGeom>
        </p:spPr>
      </p:pic>
      <p:pic>
        <p:nvPicPr>
          <p:cNvPr id="10" name="图片 9" descr="Dino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570" y="6047740"/>
            <a:ext cx="619125" cy="619125"/>
          </a:xfrm>
          <a:prstGeom prst="rect">
            <a:avLst/>
          </a:prstGeom>
        </p:spPr>
      </p:pic>
      <p:pic>
        <p:nvPicPr>
          <p:cNvPr id="11" name="图片 10" descr="Dino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5375" y="6048375"/>
            <a:ext cx="618490" cy="618490"/>
          </a:xfrm>
          <a:prstGeom prst="rect">
            <a:avLst/>
          </a:prstGeom>
        </p:spPr>
      </p:pic>
      <p:pic>
        <p:nvPicPr>
          <p:cNvPr id="12" name="图片 11" descr="gho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7055" y="6127750"/>
            <a:ext cx="609600" cy="609600"/>
          </a:xfrm>
          <a:prstGeom prst="rect">
            <a:avLst/>
          </a:prstGeom>
        </p:spPr>
      </p:pic>
      <p:pic>
        <p:nvPicPr>
          <p:cNvPr id="13" name="图片 12" descr="MoonTower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28615"/>
            <a:ext cx="1297940" cy="1308735"/>
          </a:xfrm>
          <a:prstGeom prst="rect">
            <a:avLst/>
          </a:prstGeom>
        </p:spPr>
      </p:pic>
      <p:pic>
        <p:nvPicPr>
          <p:cNvPr id="14" name="图片 13" descr="skelet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7575" y="6057900"/>
            <a:ext cx="609600" cy="609600"/>
          </a:xfrm>
          <a:prstGeom prst="rect">
            <a:avLst/>
          </a:prstGeom>
        </p:spPr>
      </p:pic>
      <p:pic>
        <p:nvPicPr>
          <p:cNvPr id="15" name="图片 14" descr="fro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7315" y="6043295"/>
            <a:ext cx="609600" cy="609600"/>
          </a:xfrm>
          <a:prstGeom prst="rect">
            <a:avLst/>
          </a:prstGeom>
        </p:spPr>
      </p:pic>
      <p:pic>
        <p:nvPicPr>
          <p:cNvPr id="16" name="图片 15" descr="Untitled ‑ Made with FlexClip (3) (1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0395" y="339090"/>
            <a:ext cx="4958080" cy="3391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39" grpId="0" bldLvl="0" animBg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1165225" y="0"/>
            <a:ext cx="2481580" cy="469265"/>
            <a:chOff x="760404" y="3742038"/>
            <a:chExt cx="2429933" cy="482600"/>
          </a:xfrm>
        </p:grpSpPr>
        <p:sp>
          <p:nvSpPr>
            <p:cNvPr id="67" name="矩形 66"/>
            <p:cNvSpPr/>
            <p:nvPr/>
          </p:nvSpPr>
          <p:spPr>
            <a:xfrm>
              <a:off x="760404" y="3742038"/>
              <a:ext cx="2429933" cy="4826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545718" y="3815832"/>
              <a:ext cx="725000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  <a:cs typeface="微软雅黑" charset="0"/>
                </a:rPr>
                <a:t>01 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626485" y="0"/>
            <a:ext cx="3901440" cy="469265"/>
            <a:chOff x="3190337" y="3742038"/>
            <a:chExt cx="3369734" cy="482600"/>
          </a:xfrm>
        </p:grpSpPr>
        <p:sp>
          <p:nvSpPr>
            <p:cNvPr id="70" name="矩形 69"/>
            <p:cNvSpPr/>
            <p:nvPr/>
          </p:nvSpPr>
          <p:spPr>
            <a:xfrm>
              <a:off x="3190337" y="3742038"/>
              <a:ext cx="3369734" cy="4826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3230254" y="3799506"/>
              <a:ext cx="3251769" cy="37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02 </a:t>
              </a:r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QGraphics View Framework</a:t>
              </a:r>
              <a:endParaRPr lang="en-US" altLang="zh-CN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343140" y="0"/>
            <a:ext cx="2621915" cy="469265"/>
            <a:chOff x="6560071" y="3742038"/>
            <a:chExt cx="2429933" cy="482600"/>
          </a:xfrm>
        </p:grpSpPr>
        <p:sp>
          <p:nvSpPr>
            <p:cNvPr id="15" name="矩形 14"/>
            <p:cNvSpPr/>
            <p:nvPr/>
          </p:nvSpPr>
          <p:spPr>
            <a:xfrm>
              <a:off x="6560071" y="3742038"/>
              <a:ext cx="2429933" cy="4826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486456" y="3815951"/>
              <a:ext cx="574687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03</a:t>
              </a:r>
              <a:endParaRPr lang="en-US" altLang="zh-CN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861550" y="0"/>
            <a:ext cx="2330450" cy="469265"/>
            <a:chOff x="8124499" y="3742038"/>
            <a:chExt cx="2312035" cy="482600"/>
          </a:xfrm>
          <a:solidFill>
            <a:srgbClr val="8D539A"/>
          </a:solidFill>
        </p:grpSpPr>
        <p:sp>
          <p:nvSpPr>
            <p:cNvPr id="18" name="矩形 17"/>
            <p:cNvSpPr/>
            <p:nvPr/>
          </p:nvSpPr>
          <p:spPr>
            <a:xfrm>
              <a:off x="8124499" y="3742038"/>
              <a:ext cx="2312035" cy="482600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994553" y="3799307"/>
              <a:ext cx="574687" cy="3787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04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pic>
        <p:nvPicPr>
          <p:cNvPr id="11" name="图片 10" descr="Dino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65" y="0"/>
            <a:ext cx="648970" cy="64897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5265" y="903605"/>
            <a:ext cx="2786380" cy="398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2000"/>
              <a:t>应用</a:t>
            </a:r>
            <a:r>
              <a:rPr lang="zh-CN" altLang="en-US" sz="2000"/>
              <a:t>之一：地图的</a:t>
            </a:r>
            <a:r>
              <a:rPr lang="zh-CN" altLang="en-US" sz="2000"/>
              <a:t>导入</a:t>
            </a:r>
            <a:endParaRPr lang="zh-CN" altLang="en-US" sz="2000"/>
          </a:p>
        </p:txBody>
      </p:sp>
      <p:sp>
        <p:nvSpPr>
          <p:cNvPr id="2" name="文本框 1"/>
          <p:cNvSpPr txBox="1"/>
          <p:nvPr/>
        </p:nvSpPr>
        <p:spPr>
          <a:xfrm>
            <a:off x="-453390" y="2590165"/>
            <a:ext cx="7891780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400"/>
              <a:t> </a:t>
            </a:r>
            <a:r>
              <a:rPr lang="zh-CN" altLang="en-US" sz="2400">
                <a:solidFill>
                  <a:srgbClr val="FF0000"/>
                </a:solidFill>
              </a:rPr>
              <a:t>两种</a:t>
            </a:r>
            <a:r>
              <a:rPr lang="zh-CN" altLang="en-US" sz="2400"/>
              <a:t>地图导入</a:t>
            </a:r>
            <a:r>
              <a:rPr lang="zh-CN" altLang="en-US" sz="2400"/>
              <a:t>方式：</a:t>
            </a:r>
            <a:endParaRPr lang="zh-CN" altLang="en-US" sz="2400"/>
          </a:p>
          <a:p>
            <a:pPr marL="742950" lvl="1" indent="-285750">
              <a:buFont typeface="Wingdings" panose="05000000000000000000" charset="0"/>
              <a:buChar char=""/>
            </a:pPr>
            <a:endParaRPr lang="zh-CN" altLang="en-US" sz="2400"/>
          </a:p>
          <a:p>
            <a:pPr marL="1200150" lvl="2" indent="-285750">
              <a:buFont typeface="Wingdings" panose="05000000000000000000" charset="0"/>
              <a:buChar char=""/>
            </a:pPr>
            <a:r>
              <a:rPr lang="en-US" altLang="zh-CN" sz="2400"/>
              <a:t> </a:t>
            </a:r>
            <a:r>
              <a:rPr lang="zh-CN" altLang="en-US" sz="2400"/>
              <a:t>整体导入</a:t>
            </a:r>
            <a:r>
              <a:rPr lang="en-US" altLang="zh-CN" sz="2400"/>
              <a:t>image/gif</a:t>
            </a:r>
            <a:r>
              <a:rPr lang="zh-CN" altLang="en-US" sz="2400"/>
              <a:t>：硬编码路径、</a:t>
            </a:r>
            <a:r>
              <a:rPr lang="zh-CN" altLang="en-US" sz="2400"/>
              <a:t>塔防位置</a:t>
            </a:r>
            <a:endParaRPr lang="zh-CN" altLang="en-US" sz="2400"/>
          </a:p>
          <a:p>
            <a:pPr marL="1657350" lvl="3" indent="-285750">
              <a:buFont typeface="Wingdings" panose="05000000000000000000" charset="0"/>
              <a:buChar char=""/>
            </a:pPr>
            <a:r>
              <a:rPr lang="zh-CN" altLang="en-US" sz="2400"/>
              <a:t>不可修改</a:t>
            </a:r>
            <a:r>
              <a:rPr lang="zh-CN" altLang="en-US" sz="2400"/>
              <a:t>路径</a:t>
            </a:r>
            <a:endParaRPr lang="zh-CN" altLang="en-US" sz="2400"/>
          </a:p>
          <a:p>
            <a:pPr marL="1657350" lvl="3" indent="-285750">
              <a:buFont typeface="Wingdings" panose="05000000000000000000" charset="0"/>
              <a:buChar char=""/>
            </a:pPr>
            <a:r>
              <a:rPr lang="zh-CN" altLang="en-US" sz="2400"/>
              <a:t>人为识别路径</a:t>
            </a:r>
            <a:r>
              <a:rPr lang="zh-CN" altLang="en-US" sz="2400"/>
              <a:t>繁琐</a:t>
            </a:r>
            <a:endParaRPr lang="zh-CN" altLang="en-US" sz="2400"/>
          </a:p>
          <a:p>
            <a:pPr marL="1657350" lvl="3" indent="-285750">
              <a:buFont typeface="Wingdings" panose="05000000000000000000" charset="0"/>
              <a:buChar char=""/>
            </a:pPr>
            <a:r>
              <a:rPr lang="zh-CN" altLang="en-US" sz="2400"/>
              <a:t>但是美观</a:t>
            </a:r>
            <a:endParaRPr lang="zh-CN" altLang="en-US" sz="2400"/>
          </a:p>
          <a:p>
            <a:pPr marL="1200150" lvl="2" indent="-285750">
              <a:buFont typeface="Wingdings" panose="05000000000000000000" charset="0"/>
              <a:buChar char=""/>
            </a:pPr>
            <a:endParaRPr lang="zh-CN" altLang="en-US" sz="2400"/>
          </a:p>
          <a:p>
            <a:pPr marL="1200150" lvl="2" indent="-285750">
              <a:buFont typeface="Wingdings" panose="05000000000000000000" charset="0"/>
              <a:buChar char=""/>
            </a:pPr>
            <a:r>
              <a:rPr lang="en-US" altLang="zh-CN" sz="2400"/>
              <a:t> </a:t>
            </a:r>
            <a:r>
              <a:rPr lang="zh-CN" altLang="en-US" sz="2400"/>
              <a:t>板块拼接：通过</a:t>
            </a:r>
            <a:r>
              <a:rPr lang="en-US" altLang="zh-CN" sz="2400"/>
              <a:t>txt</a:t>
            </a:r>
            <a:r>
              <a:rPr lang="zh-CN" altLang="en-US" sz="2400"/>
              <a:t>文件存储板块数组（</a:t>
            </a:r>
            <a:r>
              <a:rPr lang="en-US" altLang="zh-CN" sz="2400"/>
              <a:t>8*13*70</a:t>
            </a:r>
            <a:r>
              <a:rPr lang="zh-CN" altLang="en-US" sz="2400"/>
              <a:t>）</a:t>
            </a:r>
            <a:endParaRPr lang="zh-CN" altLang="en-US" sz="2400"/>
          </a:p>
          <a:p>
            <a:pPr marL="1657350" lvl="3" indent="-285750">
              <a:buFont typeface="Wingdings" panose="05000000000000000000" charset="0"/>
              <a:buChar char=""/>
            </a:pPr>
            <a:r>
              <a:rPr lang="zh-CN" altLang="en-US" sz="2400"/>
              <a:t>用户可修改</a:t>
            </a:r>
            <a:endParaRPr lang="zh-CN" altLang="en-US" sz="2400"/>
          </a:p>
          <a:p>
            <a:pPr marL="1657350" lvl="3" indent="-285750">
              <a:buFont typeface="Wingdings" panose="05000000000000000000" charset="0"/>
              <a:buChar char=""/>
            </a:pPr>
            <a:r>
              <a:rPr lang="zh-CN" altLang="en-US" sz="2400"/>
              <a:t>但是</a:t>
            </a:r>
            <a:r>
              <a:rPr lang="zh-CN" altLang="en-US" sz="2400"/>
              <a:t>不美观</a:t>
            </a:r>
            <a:endParaRPr lang="zh-CN" altLang="en-US" sz="2400"/>
          </a:p>
          <a:p>
            <a:pPr lvl="2" indent="0">
              <a:buFont typeface="Wingdings" panose="05000000000000000000" charset="0"/>
              <a:buNone/>
            </a:pPr>
            <a:endParaRPr lang="zh-CN" altLang="en-US" sz="2400"/>
          </a:p>
        </p:txBody>
      </p:sp>
      <p:pic>
        <p:nvPicPr>
          <p:cNvPr id="4" name="图片 3" descr="截屏2022-12-12 下午1.36.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980" y="577215"/>
            <a:ext cx="4605655" cy="3092450"/>
          </a:xfrm>
          <a:prstGeom prst="rect">
            <a:avLst/>
          </a:prstGeom>
        </p:spPr>
      </p:pic>
      <p:pic>
        <p:nvPicPr>
          <p:cNvPr id="5" name="图片 4" descr="截屏2022-12-12 下午1.36.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345" y="3776980"/>
            <a:ext cx="4605655" cy="3081020"/>
          </a:xfrm>
          <a:prstGeom prst="rect">
            <a:avLst/>
          </a:prstGeom>
        </p:spPr>
      </p:pic>
      <p:pic>
        <p:nvPicPr>
          <p:cNvPr id="6" name="图片 5" descr="截屏2022-12-12 下午1.38.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835" y="751840"/>
            <a:ext cx="2847340" cy="1979930"/>
          </a:xfrm>
          <a:prstGeom prst="rect">
            <a:avLst/>
          </a:prstGeom>
        </p:spPr>
      </p:pic>
      <p:cxnSp>
        <p:nvCxnSpPr>
          <p:cNvPr id="7" name="曲线连接符 6"/>
          <p:cNvCxnSpPr>
            <a:stCxn id="6" idx="3"/>
            <a:endCxn id="4" idx="1"/>
          </p:cNvCxnSpPr>
          <p:nvPr/>
        </p:nvCxnSpPr>
        <p:spPr>
          <a:xfrm>
            <a:off x="6861175" y="1741805"/>
            <a:ext cx="725805" cy="381635"/>
          </a:xfrm>
          <a:prstGeom prst="curvedConnector3">
            <a:avLst>
              <a:gd name="adj1" fmla="val 50044"/>
            </a:avLst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曲线连接符 7"/>
          <p:cNvCxnSpPr>
            <a:stCxn id="6" idx="3"/>
            <a:endCxn id="5" idx="1"/>
          </p:cNvCxnSpPr>
          <p:nvPr/>
        </p:nvCxnSpPr>
        <p:spPr>
          <a:xfrm>
            <a:off x="6861175" y="1741805"/>
            <a:ext cx="725170" cy="3575685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1165225" y="0"/>
            <a:ext cx="2481580" cy="469265"/>
            <a:chOff x="760404" y="3742038"/>
            <a:chExt cx="2429933" cy="482600"/>
          </a:xfrm>
        </p:grpSpPr>
        <p:sp>
          <p:nvSpPr>
            <p:cNvPr id="67" name="矩形 66"/>
            <p:cNvSpPr/>
            <p:nvPr/>
          </p:nvSpPr>
          <p:spPr>
            <a:xfrm>
              <a:off x="760404" y="3742038"/>
              <a:ext cx="2429933" cy="4826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545718" y="3815832"/>
              <a:ext cx="725000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  <a:cs typeface="微软雅黑" charset="0"/>
                </a:rPr>
                <a:t>01 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626485" y="0"/>
            <a:ext cx="3901440" cy="469265"/>
            <a:chOff x="3190337" y="3742038"/>
            <a:chExt cx="3369734" cy="482600"/>
          </a:xfrm>
        </p:grpSpPr>
        <p:sp>
          <p:nvSpPr>
            <p:cNvPr id="70" name="矩形 69"/>
            <p:cNvSpPr/>
            <p:nvPr/>
          </p:nvSpPr>
          <p:spPr>
            <a:xfrm>
              <a:off x="3190337" y="3742038"/>
              <a:ext cx="3369734" cy="4826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3230254" y="3799506"/>
              <a:ext cx="3251769" cy="37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02 </a:t>
              </a:r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QGraphics View Framework</a:t>
              </a:r>
              <a:endParaRPr lang="en-US" altLang="zh-CN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343140" y="0"/>
            <a:ext cx="2621915" cy="469265"/>
            <a:chOff x="6560071" y="3742038"/>
            <a:chExt cx="2429933" cy="482600"/>
          </a:xfrm>
        </p:grpSpPr>
        <p:sp>
          <p:nvSpPr>
            <p:cNvPr id="15" name="矩形 14"/>
            <p:cNvSpPr/>
            <p:nvPr/>
          </p:nvSpPr>
          <p:spPr>
            <a:xfrm>
              <a:off x="6560071" y="3742038"/>
              <a:ext cx="2429933" cy="4826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486456" y="3815951"/>
              <a:ext cx="574687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03</a:t>
              </a:r>
              <a:endParaRPr lang="en-US" altLang="zh-CN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861550" y="0"/>
            <a:ext cx="2330450" cy="469265"/>
            <a:chOff x="8124499" y="3742038"/>
            <a:chExt cx="2312035" cy="482600"/>
          </a:xfrm>
          <a:solidFill>
            <a:srgbClr val="8D539A"/>
          </a:solidFill>
        </p:grpSpPr>
        <p:sp>
          <p:nvSpPr>
            <p:cNvPr id="18" name="矩形 17"/>
            <p:cNvSpPr/>
            <p:nvPr/>
          </p:nvSpPr>
          <p:spPr>
            <a:xfrm>
              <a:off x="8124499" y="3742038"/>
              <a:ext cx="2312035" cy="482600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994553" y="3799307"/>
              <a:ext cx="574687" cy="3787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04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pic>
        <p:nvPicPr>
          <p:cNvPr id="11" name="图片 10" descr="Dino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65" y="0"/>
            <a:ext cx="648970" cy="648970"/>
          </a:xfrm>
          <a:prstGeom prst="rect">
            <a:avLst/>
          </a:prstGeom>
        </p:spPr>
      </p:pic>
      <p:pic>
        <p:nvPicPr>
          <p:cNvPr id="3" name="图片 2" descr="截屏2022-12-12 下午2.44.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265" y="744220"/>
            <a:ext cx="4711065" cy="3142615"/>
          </a:xfrm>
          <a:prstGeom prst="rect">
            <a:avLst/>
          </a:prstGeom>
        </p:spPr>
      </p:pic>
      <p:pic>
        <p:nvPicPr>
          <p:cNvPr id="9" name="图片 8" descr="截屏2022-12-12 下午1.36.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44220"/>
            <a:ext cx="4605655" cy="309245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5444490" y="2124710"/>
            <a:ext cx="993775" cy="331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17195" y="4087495"/>
            <a:ext cx="297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/>
              <a:t>方式一获取路径的方法：</a:t>
            </a:r>
            <a:endParaRPr lang="zh-CN" altLang="en-US" sz="2000"/>
          </a:p>
        </p:txBody>
      </p:sp>
      <p:pic>
        <p:nvPicPr>
          <p:cNvPr id="21" name="图片 20" descr="截屏2022-12-12 下午2.45.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5180" y="3232785"/>
            <a:ext cx="2177415" cy="343725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57200" y="4599305"/>
            <a:ext cx="732663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编写代码时自己找路</a:t>
            </a: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？</a:t>
            </a:r>
            <a:r>
              <a:rPr lang="en-US" altLang="zh-CN" sz="2000"/>
              <a:t> </a:t>
            </a:r>
            <a:r>
              <a:rPr lang="zh-CN" altLang="en-US" sz="2000"/>
              <a:t>利用深度学习进行目标检测，获得路径</a:t>
            </a: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？</a:t>
            </a:r>
            <a:r>
              <a:rPr lang="en-US" altLang="zh-CN" sz="2000"/>
              <a:t> </a:t>
            </a:r>
            <a:r>
              <a:rPr lang="zh-CN" altLang="en-US" sz="2000"/>
              <a:t>利用</a:t>
            </a:r>
            <a:r>
              <a:rPr lang="en-US" altLang="zh-CN" sz="2000"/>
              <a:t>openCV</a:t>
            </a:r>
            <a:r>
              <a:rPr lang="zh-CN" altLang="en-US" sz="2000"/>
              <a:t>进行物体识别和图像分割，</a:t>
            </a:r>
            <a:r>
              <a:rPr lang="zh-CN" altLang="en-US" sz="2000"/>
              <a:t>获得路径</a:t>
            </a:r>
            <a:endParaRPr lang="zh-CN" altLang="en-US" sz="2000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6621780" y="5578475"/>
            <a:ext cx="64770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527925" y="5117465"/>
            <a:ext cx="1581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玩家可以导入合法</a:t>
            </a:r>
            <a:r>
              <a:rPr lang="zh-CN" altLang="en-US"/>
              <a:t>的自定义地图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1165225" y="0"/>
            <a:ext cx="2481580" cy="469265"/>
            <a:chOff x="760404" y="3742038"/>
            <a:chExt cx="2429933" cy="482600"/>
          </a:xfrm>
        </p:grpSpPr>
        <p:sp>
          <p:nvSpPr>
            <p:cNvPr id="67" name="矩形 66"/>
            <p:cNvSpPr/>
            <p:nvPr/>
          </p:nvSpPr>
          <p:spPr>
            <a:xfrm>
              <a:off x="760404" y="3742038"/>
              <a:ext cx="2429933" cy="4826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545718" y="3815832"/>
              <a:ext cx="725000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  <a:cs typeface="微软雅黑" charset="0"/>
                </a:rPr>
                <a:t>01 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626485" y="0"/>
            <a:ext cx="3901440" cy="469265"/>
            <a:chOff x="3190337" y="3742038"/>
            <a:chExt cx="3369734" cy="482600"/>
          </a:xfrm>
        </p:grpSpPr>
        <p:sp>
          <p:nvSpPr>
            <p:cNvPr id="70" name="矩形 69"/>
            <p:cNvSpPr/>
            <p:nvPr/>
          </p:nvSpPr>
          <p:spPr>
            <a:xfrm>
              <a:off x="3190337" y="3742038"/>
              <a:ext cx="3369734" cy="4826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3230254" y="3799506"/>
              <a:ext cx="3251769" cy="37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02 </a:t>
              </a:r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QGraphics View Framework</a:t>
              </a:r>
              <a:endParaRPr lang="en-US" altLang="zh-CN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343140" y="0"/>
            <a:ext cx="2621915" cy="469265"/>
            <a:chOff x="6560071" y="3742038"/>
            <a:chExt cx="2429933" cy="482600"/>
          </a:xfrm>
        </p:grpSpPr>
        <p:sp>
          <p:nvSpPr>
            <p:cNvPr id="15" name="矩形 14"/>
            <p:cNvSpPr/>
            <p:nvPr/>
          </p:nvSpPr>
          <p:spPr>
            <a:xfrm>
              <a:off x="6560071" y="3742038"/>
              <a:ext cx="2429933" cy="4826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486456" y="3815951"/>
              <a:ext cx="574687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03</a:t>
              </a:r>
              <a:endParaRPr lang="en-US" altLang="zh-CN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861550" y="0"/>
            <a:ext cx="2330450" cy="469265"/>
            <a:chOff x="8124499" y="3742038"/>
            <a:chExt cx="2312035" cy="482600"/>
          </a:xfrm>
          <a:solidFill>
            <a:srgbClr val="8D539A"/>
          </a:solidFill>
        </p:grpSpPr>
        <p:sp>
          <p:nvSpPr>
            <p:cNvPr id="18" name="矩形 17"/>
            <p:cNvSpPr/>
            <p:nvPr/>
          </p:nvSpPr>
          <p:spPr>
            <a:xfrm>
              <a:off x="8124499" y="3742038"/>
              <a:ext cx="2312035" cy="482600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994553" y="3799307"/>
              <a:ext cx="574687" cy="3787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04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pic>
        <p:nvPicPr>
          <p:cNvPr id="11" name="图片 10" descr="Dino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65" y="0"/>
            <a:ext cx="648970" cy="64897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5265" y="903605"/>
            <a:ext cx="3987165" cy="398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2000"/>
              <a:t>应用之二：塔防攻击与子弹</a:t>
            </a:r>
            <a:r>
              <a:rPr lang="zh-CN" altLang="en-US" sz="2000"/>
              <a:t>生成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536575" y="1557020"/>
            <a:ext cx="1076769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Wingdings" panose="05000000000000000000" charset="0"/>
              <a:buChar char=""/>
            </a:pPr>
            <a:r>
              <a:rPr lang="zh-CN" altLang="en-US"/>
              <a:t>塔防、怪兽、子弹都是独立的类且是</a:t>
            </a:r>
            <a:r>
              <a:rPr lang="en-US" altLang="zh-CN"/>
              <a:t>QGraphicsItem</a:t>
            </a:r>
            <a:r>
              <a:rPr lang="zh-CN" altLang="en-US"/>
              <a:t>的派生</a:t>
            </a:r>
            <a:r>
              <a:rPr lang="zh-CN" altLang="en-US"/>
              <a:t>类</a:t>
            </a:r>
            <a:endParaRPr lang="zh-CN" altLang="en-US"/>
          </a:p>
          <a:p>
            <a:pPr indent="0" algn="l">
              <a:buFont typeface="Wingdings" panose="05000000000000000000" charset="0"/>
              <a:buNone/>
            </a:pPr>
            <a:endParaRPr lang="zh-CN" altLang="en-US"/>
          </a:p>
          <a:p>
            <a:pPr marL="285750" indent="-285750" algn="l">
              <a:buFont typeface="Wingdings" panose="05000000000000000000" charset="0"/>
              <a:buChar char=""/>
            </a:pPr>
            <a:r>
              <a:rPr lang="zh-CN" altLang="en-US">
                <a:sym typeface="+mn-ea"/>
              </a:rPr>
              <a:t>重载</a:t>
            </a:r>
            <a:r>
              <a:rPr lang="en-US" altLang="zh-CN">
                <a:sym typeface="+mn-ea"/>
              </a:rPr>
              <a:t>QGraphicsItem::advance(int phase)</a:t>
            </a:r>
            <a:r>
              <a:rPr lang="zh-CN" altLang="en-US">
                <a:sym typeface="+mn-ea"/>
              </a:rPr>
              <a:t>函数，在函数中调用</a:t>
            </a:r>
            <a:r>
              <a:rPr lang="en-US" altLang="zh-CN">
                <a:sym typeface="+mn-ea"/>
              </a:rPr>
              <a:t>collidingItem</a:t>
            </a:r>
            <a:r>
              <a:rPr lang="zh-CN" altLang="en-US">
                <a:sym typeface="+mn-ea"/>
              </a:rPr>
              <a:t>函数，不断进行冲突检测</a:t>
            </a:r>
            <a:endParaRPr lang="zh-CN" altLang="en-US"/>
          </a:p>
          <a:p>
            <a:pPr marL="285750" indent="-285750" algn="l">
              <a:buFont typeface="Wingdings" panose="05000000000000000000" charset="0"/>
              <a:buChar char=""/>
            </a:pPr>
            <a:endParaRPr lang="zh-CN" altLang="en-US"/>
          </a:p>
          <a:p>
            <a:pPr marL="285750" indent="-285750" algn="l">
              <a:buFont typeface="Wingdings" panose="05000000000000000000" charset="0"/>
              <a:buChar char=""/>
            </a:pPr>
            <a:r>
              <a:rPr lang="zh-CN" altLang="en-US"/>
              <a:t>根据重载的</a:t>
            </a:r>
            <a:r>
              <a:rPr lang="en-US" altLang="zh-CN"/>
              <a:t>QGraphicsItem::boundingRect()</a:t>
            </a:r>
            <a:r>
              <a:rPr lang="zh-CN" altLang="en-US"/>
              <a:t>函数划定的图元范围来</a:t>
            </a:r>
            <a:r>
              <a:rPr lang="zh-CN" altLang="en-US"/>
              <a:t>判断是否冲突</a:t>
            </a:r>
            <a:endParaRPr lang="zh-CN" altLang="en-US"/>
          </a:p>
          <a:p>
            <a:pPr marL="285750" indent="-285750" algn="l">
              <a:buFont typeface="Wingdings" panose="05000000000000000000" charset="0"/>
              <a:buChar char=""/>
            </a:pPr>
            <a:endParaRPr lang="zh-CN" altLang="en-US"/>
          </a:p>
          <a:p>
            <a:pPr marL="285750" indent="-285750" algn="l">
              <a:buFont typeface="Wingdings" panose="05000000000000000000" charset="0"/>
              <a:buChar char=""/>
            </a:pPr>
            <a:r>
              <a:rPr lang="zh-CN" altLang="en-US"/>
              <a:t>冲突之后进行攻击、</a:t>
            </a:r>
            <a:r>
              <a:rPr lang="zh-CN" altLang="en-US"/>
              <a:t>发射子弹</a:t>
            </a:r>
            <a:endParaRPr lang="zh-CN" altLang="en-US"/>
          </a:p>
        </p:txBody>
      </p:sp>
      <p:pic>
        <p:nvPicPr>
          <p:cNvPr id="9" name="图片 8" descr="Untitled ‑ Made with FlexClip (4)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035" y="3058795"/>
            <a:ext cx="5922645" cy="3799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1165225" y="0"/>
            <a:ext cx="2481580" cy="469265"/>
            <a:chOff x="760404" y="3742038"/>
            <a:chExt cx="2429933" cy="482600"/>
          </a:xfrm>
        </p:grpSpPr>
        <p:sp>
          <p:nvSpPr>
            <p:cNvPr id="67" name="矩形 66"/>
            <p:cNvSpPr/>
            <p:nvPr/>
          </p:nvSpPr>
          <p:spPr>
            <a:xfrm>
              <a:off x="760404" y="3742038"/>
              <a:ext cx="2429933" cy="4826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545718" y="3815832"/>
              <a:ext cx="725000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  <a:cs typeface="微软雅黑" charset="0"/>
                </a:rPr>
                <a:t>01 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626485" y="0"/>
            <a:ext cx="3901440" cy="469265"/>
            <a:chOff x="3190337" y="3742038"/>
            <a:chExt cx="3369734" cy="482600"/>
          </a:xfrm>
        </p:grpSpPr>
        <p:sp>
          <p:nvSpPr>
            <p:cNvPr id="70" name="矩形 69"/>
            <p:cNvSpPr/>
            <p:nvPr/>
          </p:nvSpPr>
          <p:spPr>
            <a:xfrm>
              <a:off x="3190337" y="3742038"/>
              <a:ext cx="3369734" cy="4826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3230254" y="3799506"/>
              <a:ext cx="3251769" cy="37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02 </a:t>
              </a:r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QGraphics View Framework</a:t>
              </a:r>
              <a:endParaRPr lang="en-US" altLang="zh-CN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343140" y="0"/>
            <a:ext cx="2621915" cy="469265"/>
            <a:chOff x="6560071" y="3742038"/>
            <a:chExt cx="2429933" cy="482600"/>
          </a:xfrm>
        </p:grpSpPr>
        <p:sp>
          <p:nvSpPr>
            <p:cNvPr id="15" name="矩形 14"/>
            <p:cNvSpPr/>
            <p:nvPr/>
          </p:nvSpPr>
          <p:spPr>
            <a:xfrm>
              <a:off x="6560071" y="3742038"/>
              <a:ext cx="2429933" cy="4826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486456" y="3815951"/>
              <a:ext cx="574687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03</a:t>
              </a:r>
              <a:endParaRPr lang="en-US" altLang="zh-CN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861550" y="0"/>
            <a:ext cx="2330450" cy="469265"/>
            <a:chOff x="8124499" y="3742038"/>
            <a:chExt cx="2312035" cy="482600"/>
          </a:xfrm>
          <a:solidFill>
            <a:srgbClr val="8D539A"/>
          </a:solidFill>
        </p:grpSpPr>
        <p:sp>
          <p:nvSpPr>
            <p:cNvPr id="18" name="矩形 17"/>
            <p:cNvSpPr/>
            <p:nvPr/>
          </p:nvSpPr>
          <p:spPr>
            <a:xfrm>
              <a:off x="8124499" y="3742038"/>
              <a:ext cx="2312035" cy="482600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994553" y="3799307"/>
              <a:ext cx="574687" cy="3787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04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pic>
        <p:nvPicPr>
          <p:cNvPr id="11" name="图片 10" descr="Dino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65" y="0"/>
            <a:ext cx="648970" cy="64897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5265" y="903605"/>
            <a:ext cx="4161790" cy="398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/>
              <a:t>Tip1: </a:t>
            </a:r>
            <a:r>
              <a:rPr lang="zh-CN" altLang="en-US" sz="2000"/>
              <a:t>在</a:t>
            </a:r>
            <a:r>
              <a:rPr lang="en-US" altLang="zh-CN" sz="2000"/>
              <a:t>QGraphicscene</a:t>
            </a:r>
            <a:r>
              <a:rPr lang="zh-CN" altLang="en-US" sz="2000"/>
              <a:t>中绘制</a:t>
            </a:r>
            <a:r>
              <a:rPr lang="en-US" altLang="zh-CN" sz="2000"/>
              <a:t>gif</a:t>
            </a:r>
            <a:endParaRPr lang="en-US" altLang="zh-CN" sz="2000"/>
          </a:p>
        </p:txBody>
      </p:sp>
      <p:sp>
        <p:nvSpPr>
          <p:cNvPr id="3" name="文本框 2"/>
          <p:cNvSpPr txBox="1"/>
          <p:nvPr/>
        </p:nvSpPr>
        <p:spPr>
          <a:xfrm>
            <a:off x="215265" y="3270250"/>
            <a:ext cx="5294630" cy="398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/>
              <a:t>Tip2: </a:t>
            </a:r>
            <a:r>
              <a:rPr lang="zh-CN" altLang="en-US" sz="2000"/>
              <a:t>给</a:t>
            </a:r>
            <a:r>
              <a:rPr lang="en-US" altLang="zh-CN" sz="2000"/>
              <a:t>QGraphicsItem</a:t>
            </a:r>
            <a:r>
              <a:rPr lang="zh-CN" altLang="en-US" sz="2000"/>
              <a:t>归类，防止</a:t>
            </a:r>
            <a:r>
              <a:rPr lang="zh-CN" altLang="en-US" sz="2000"/>
              <a:t>识别错误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546100" y="1405890"/>
            <a:ext cx="110991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将</a:t>
            </a:r>
            <a:r>
              <a:rPr lang="en-US" altLang="zh-CN"/>
              <a:t>QGraphicsScene</a:t>
            </a:r>
            <a:r>
              <a:rPr lang="zh-CN" altLang="en-US"/>
              <a:t>背景设置为</a:t>
            </a:r>
            <a:r>
              <a:rPr lang="en-US" altLang="zh-CN"/>
              <a:t>gif:</a:t>
            </a:r>
            <a:endParaRPr lang="en-US" altLang="zh-CN"/>
          </a:p>
          <a:p>
            <a:pPr lvl="1" indent="0">
              <a:buFont typeface="Wingdings" panose="05000000000000000000" charset="0"/>
              <a:buNone/>
            </a:pPr>
            <a:r>
              <a:rPr lang="zh-CN" altLang="en-US"/>
              <a:t>使用</a:t>
            </a:r>
            <a:r>
              <a:rPr lang="en-US" altLang="zh-CN">
                <a:solidFill>
                  <a:srgbClr val="FF0000"/>
                </a:solidFill>
              </a:rPr>
              <a:t>QLabel</a:t>
            </a:r>
            <a:r>
              <a:rPr lang="zh-CN" altLang="en-US"/>
              <a:t>，将</a:t>
            </a:r>
            <a:r>
              <a:rPr lang="en-US" altLang="zh-CN"/>
              <a:t>QLabel</a:t>
            </a:r>
            <a:r>
              <a:rPr lang="zh-CN" altLang="en-US"/>
              <a:t>通过</a:t>
            </a:r>
            <a:r>
              <a:rPr lang="en-US" altLang="zh-CN"/>
              <a:t>QGraphicsScene::addWidget()</a:t>
            </a:r>
            <a:r>
              <a:rPr lang="zh-CN" altLang="en-US"/>
              <a:t>加入</a:t>
            </a:r>
            <a:r>
              <a:rPr lang="en-US" altLang="zh-CN"/>
              <a:t>scene</a:t>
            </a:r>
            <a:r>
              <a:rPr lang="zh-CN" altLang="en-US"/>
              <a:t>中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endParaRPr lang="en-US" altLang="zh-CN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将</a:t>
            </a:r>
            <a:r>
              <a:rPr lang="en-US" altLang="zh-CN"/>
              <a:t>QGraphicsItem</a:t>
            </a:r>
            <a:r>
              <a:rPr lang="zh-CN" altLang="en-US"/>
              <a:t>设置为</a:t>
            </a:r>
            <a:r>
              <a:rPr lang="en-US" altLang="zh-CN"/>
              <a:t>gif: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</a:t>
            </a:r>
            <a:r>
              <a:rPr lang="zh-CN" altLang="en-US"/>
              <a:t>使用</a:t>
            </a:r>
            <a:r>
              <a:rPr lang="en-US" altLang="zh-CN">
                <a:solidFill>
                  <a:srgbClr val="FF0000"/>
                </a:solidFill>
              </a:rPr>
              <a:t>QMovie</a:t>
            </a:r>
            <a:r>
              <a:rPr lang="zh-CN" altLang="en-US"/>
              <a:t>，每次图元刷新时都绘制当前帧（</a:t>
            </a:r>
            <a:r>
              <a:rPr lang="en-US" altLang="zh-CN"/>
              <a:t>QMovie::currentImage()</a:t>
            </a:r>
            <a:r>
              <a:rPr lang="zh-CN" altLang="en-US"/>
              <a:t>），通过刷新实现动画效果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215265" y="5126990"/>
            <a:ext cx="6194425" cy="398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/>
              <a:t>Tip3: </a:t>
            </a:r>
            <a:r>
              <a:rPr lang="zh-CN" altLang="en-US" sz="2000"/>
              <a:t>自定义</a:t>
            </a:r>
            <a:r>
              <a:rPr lang="en-US" altLang="zh-CN" sz="2000"/>
              <a:t>QGraphicsScene,</a:t>
            </a:r>
            <a:r>
              <a:rPr lang="zh-CN" altLang="en-US" sz="2000"/>
              <a:t>实现自定义</a:t>
            </a:r>
            <a:r>
              <a:rPr lang="en-US" altLang="zh-CN" sz="2000"/>
              <a:t>DND</a:t>
            </a:r>
            <a:r>
              <a:rPr lang="zh-CN" altLang="en-US" sz="2000"/>
              <a:t>功能</a:t>
            </a:r>
            <a:endParaRPr lang="zh-CN" altLang="en-US" sz="2000"/>
          </a:p>
        </p:txBody>
      </p:sp>
      <p:sp>
        <p:nvSpPr>
          <p:cNvPr id="21" name="文本框 20"/>
          <p:cNvSpPr txBox="1"/>
          <p:nvPr/>
        </p:nvSpPr>
        <p:spPr>
          <a:xfrm>
            <a:off x="546100" y="3937000"/>
            <a:ext cx="110998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通过enum GameObjectsData</a:t>
            </a:r>
            <a:r>
              <a:rPr lang="en-US" altLang="zh-CN"/>
              <a:t>{}</a:t>
            </a:r>
            <a:r>
              <a:rPr lang="zh-CN" altLang="en-US"/>
              <a:t>和enum GameObjectTypes {}自定义类型和对应的</a:t>
            </a:r>
            <a:r>
              <a:rPr lang="en-US" altLang="zh-CN"/>
              <a:t>tag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"/>
            </a:pPr>
            <a:endParaRPr lang="en-US" altLang="zh-CN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通过</a:t>
            </a:r>
            <a:r>
              <a:rPr lang="en-US" altLang="zh-CN"/>
              <a:t>Q</a:t>
            </a:r>
            <a:r>
              <a:rPr lang="en-US" altLang="zh-CN"/>
              <a:t>GrahicsItem::</a:t>
            </a:r>
            <a:r>
              <a:rPr lang="zh-CN" altLang="en-US"/>
              <a:t>setData(</a:t>
            </a:r>
            <a:r>
              <a:rPr lang="en-US" altLang="zh-CN"/>
              <a:t>&lt;key&gt;</a:t>
            </a:r>
            <a:r>
              <a:rPr lang="zh-CN" altLang="en-US"/>
              <a:t>, </a:t>
            </a:r>
            <a:r>
              <a:rPr lang="en-US" altLang="zh-CN"/>
              <a:t>&lt;value&gt;</a:t>
            </a:r>
            <a:r>
              <a:rPr lang="zh-CN" altLang="en-US"/>
              <a:t>)为每个图元添加额外的</a:t>
            </a:r>
            <a:r>
              <a:rPr lang="zh-CN" altLang="en-US">
                <a:solidFill>
                  <a:srgbClr val="FF0000"/>
                </a:solidFill>
              </a:rPr>
              <a:t>数据信息</a:t>
            </a:r>
            <a:r>
              <a:rPr lang="zh-CN" altLang="en-US"/>
              <a:t>，</a:t>
            </a:r>
            <a:r>
              <a:rPr lang="zh-CN" altLang="en-US"/>
              <a:t>便于管理</a:t>
            </a:r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5711190" y="3359785"/>
            <a:ext cx="698500" cy="219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409690" y="3106420"/>
            <a:ext cx="5568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玩家只能近战塔放在近战塔坑，远站塔放在远战塔坑，</a:t>
            </a:r>
            <a:endParaRPr lang="zh-CN" altLang="en-US"/>
          </a:p>
          <a:p>
            <a:r>
              <a:rPr lang="zh-CN" altLang="en-US"/>
              <a:t>杜绝违规操作🙅</a:t>
            </a:r>
            <a:r>
              <a:rPr lang="zh-CN" altLang="en-US">
                <a:sym typeface="+mn-ea"/>
              </a:rPr>
              <a:t>🙅🙅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46100" y="5793740"/>
            <a:ext cx="110998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塔图标、词缀图标利用</a:t>
            </a:r>
            <a:r>
              <a:rPr lang="en-US" altLang="zh-CN"/>
              <a:t>QWidgteList</a:t>
            </a:r>
            <a:r>
              <a:rPr lang="zh-CN" altLang="en-US"/>
              <a:t>管理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通过重载</a:t>
            </a:r>
            <a:r>
              <a:rPr lang="zh-CN" altLang="en-US">
                <a:solidFill>
                  <a:srgbClr val="FF0000"/>
                </a:solidFill>
              </a:rPr>
              <a:t>拖拽函数</a:t>
            </a:r>
            <a:r>
              <a:rPr lang="zh-CN" altLang="en-US"/>
              <a:t>，实现</a:t>
            </a:r>
            <a:r>
              <a:rPr lang="en-US" altLang="zh-CN"/>
              <a:t>QListW</a:t>
            </a:r>
            <a:r>
              <a:rPr lang="en-US" altLang="zh-CN"/>
              <a:t>idget</a:t>
            </a:r>
            <a:r>
              <a:rPr lang="zh-CN" altLang="en-US"/>
              <a:t>与</a:t>
            </a:r>
            <a:r>
              <a:rPr lang="en-US" altLang="zh-CN"/>
              <a:t>QGraphicsView</a:t>
            </a:r>
            <a:r>
              <a:rPr lang="zh-CN" altLang="en-US"/>
              <a:t>的</a:t>
            </a:r>
            <a:r>
              <a:rPr lang="zh-CN" altLang="en-US">
                <a:solidFill>
                  <a:srgbClr val="FF0000"/>
                </a:solidFill>
              </a:rPr>
              <a:t>交互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6523990" y="5216525"/>
            <a:ext cx="698500" cy="219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336790" y="5044440"/>
            <a:ext cx="4638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用户可以通过拖动来设置塔和词缀，小小</a:t>
            </a:r>
            <a:r>
              <a:rPr lang="zh-CN" altLang="en-US"/>
              <a:t>地增加游戏</a:t>
            </a:r>
            <a:r>
              <a:rPr lang="zh-CN" altLang="en-US"/>
              <a:t>趣味性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0173335" y="6301740"/>
            <a:ext cx="1144905" cy="3683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/>
              <a:t>效果展示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36301" y="2747538"/>
            <a:ext cx="5546940" cy="2507184"/>
            <a:chOff x="836301" y="2747538"/>
            <a:chExt cx="5546940" cy="2507184"/>
          </a:xfrm>
        </p:grpSpPr>
        <p:grpSp>
          <p:nvGrpSpPr>
            <p:cNvPr id="11" name="组合 10"/>
            <p:cNvGrpSpPr/>
            <p:nvPr/>
          </p:nvGrpSpPr>
          <p:grpSpPr>
            <a:xfrm>
              <a:off x="836301" y="2747538"/>
              <a:ext cx="5546940" cy="1677383"/>
              <a:chOff x="1531344" y="2590308"/>
              <a:chExt cx="5546940" cy="1677383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3195290" y="2991812"/>
                <a:ext cx="3882994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dirty="0"/>
                  <a:t>游戏循环</a:t>
                </a:r>
                <a:endParaRPr lang="zh-CN" altLang="en-US" dirty="0"/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1531344" y="2590308"/>
                <a:ext cx="1393330" cy="1677383"/>
                <a:chOff x="1322024" y="2567225"/>
                <a:chExt cx="1393330" cy="1677383"/>
              </a:xfrm>
            </p:grpSpPr>
            <p:sp>
              <p:nvSpPr>
                <p:cNvPr id="8" name="文本框 7"/>
                <p:cNvSpPr txBox="1"/>
                <p:nvPr/>
              </p:nvSpPr>
              <p:spPr>
                <a:xfrm>
                  <a:off x="1322024" y="2567225"/>
                  <a:ext cx="1393330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0" dirty="0">
                      <a:solidFill>
                        <a:schemeClr val="accent5"/>
                      </a:solidFill>
                      <a:latin typeface="+mj-ea"/>
                      <a:ea typeface="+mj-ea"/>
                    </a:rPr>
                    <a:t>03</a:t>
                  </a:r>
                  <a:endParaRPr lang="zh-CN" altLang="en-US" sz="8000" dirty="0">
                    <a:solidFill>
                      <a:schemeClr val="accent5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1438242" y="3598277"/>
                  <a:ext cx="116089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600" dirty="0">
                      <a:solidFill>
                        <a:schemeClr val="accent5"/>
                      </a:solidFill>
                    </a:rPr>
                    <a:t>PART</a:t>
                  </a:r>
                  <a:endParaRPr lang="zh-CN" altLang="en-US" sz="3600" dirty="0">
                    <a:solidFill>
                      <a:schemeClr val="accent5"/>
                    </a:solidFill>
                  </a:endParaRPr>
                </a:p>
              </p:txBody>
            </p:sp>
          </p:grpSp>
        </p:grpSp>
        <p:sp>
          <p:nvSpPr>
            <p:cNvPr id="21" name="iconfont-11206-4016502"/>
            <p:cNvSpPr>
              <a:spLocks noChangeAspect="1"/>
            </p:cNvSpPr>
            <p:nvPr/>
          </p:nvSpPr>
          <p:spPr bwMode="auto">
            <a:xfrm>
              <a:off x="1229518" y="4586694"/>
              <a:ext cx="606595" cy="668028"/>
            </a:xfrm>
            <a:custGeom>
              <a:avLst/>
              <a:gdLst>
                <a:gd name="T0" fmla="*/ 5818 w 11622"/>
                <a:gd name="T1" fmla="*/ 3032 h 12799"/>
                <a:gd name="T2" fmla="*/ 8635 w 11622"/>
                <a:gd name="T3" fmla="*/ 5849 h 12799"/>
                <a:gd name="T4" fmla="*/ 5818 w 11622"/>
                <a:gd name="T5" fmla="*/ 8666 h 12799"/>
                <a:gd name="T6" fmla="*/ 3001 w 11622"/>
                <a:gd name="T7" fmla="*/ 5849 h 12799"/>
                <a:gd name="T8" fmla="*/ 5818 w 11622"/>
                <a:gd name="T9" fmla="*/ 3032 h 12799"/>
                <a:gd name="T10" fmla="*/ 5818 w 11622"/>
                <a:gd name="T11" fmla="*/ 2327 h 12799"/>
                <a:gd name="T12" fmla="*/ 2297 w 11622"/>
                <a:gd name="T13" fmla="*/ 5849 h 12799"/>
                <a:gd name="T14" fmla="*/ 5819 w 11622"/>
                <a:gd name="T15" fmla="*/ 9371 h 12799"/>
                <a:gd name="T16" fmla="*/ 9341 w 11622"/>
                <a:gd name="T17" fmla="*/ 5849 h 12799"/>
                <a:gd name="T18" fmla="*/ 5818 w 11622"/>
                <a:gd name="T19" fmla="*/ 2327 h 12799"/>
                <a:gd name="T20" fmla="*/ 3406 w 11622"/>
                <a:gd name="T21" fmla="*/ 10432 h 12799"/>
                <a:gd name="T22" fmla="*/ 8230 w 11622"/>
                <a:gd name="T23" fmla="*/ 10432 h 12799"/>
                <a:gd name="T24" fmla="*/ 8230 w 11622"/>
                <a:gd name="T25" fmla="*/ 11137 h 12799"/>
                <a:gd name="T26" fmla="*/ 3406 w 11622"/>
                <a:gd name="T27" fmla="*/ 11137 h 12799"/>
                <a:gd name="T28" fmla="*/ 3406 w 11622"/>
                <a:gd name="T29" fmla="*/ 10432 h 12799"/>
                <a:gd name="T30" fmla="*/ 4128 w 11622"/>
                <a:gd name="T31" fmla="*/ 12094 h 12799"/>
                <a:gd name="T32" fmla="*/ 7509 w 11622"/>
                <a:gd name="T33" fmla="*/ 12094 h 12799"/>
                <a:gd name="T34" fmla="*/ 7509 w 11622"/>
                <a:gd name="T35" fmla="*/ 12799 h 12799"/>
                <a:gd name="T36" fmla="*/ 4128 w 11622"/>
                <a:gd name="T37" fmla="*/ 12799 h 12799"/>
                <a:gd name="T38" fmla="*/ 4128 w 11622"/>
                <a:gd name="T39" fmla="*/ 12094 h 12799"/>
                <a:gd name="T40" fmla="*/ 5447 w 11622"/>
                <a:gd name="T41" fmla="*/ 0 h 12799"/>
                <a:gd name="T42" fmla="*/ 6151 w 11622"/>
                <a:gd name="T43" fmla="*/ 0 h 12799"/>
                <a:gd name="T44" fmla="*/ 6151 w 11622"/>
                <a:gd name="T45" fmla="*/ 1407 h 12799"/>
                <a:gd name="T46" fmla="*/ 5447 w 11622"/>
                <a:gd name="T47" fmla="*/ 1407 h 12799"/>
                <a:gd name="T48" fmla="*/ 5447 w 11622"/>
                <a:gd name="T49" fmla="*/ 0 h 12799"/>
                <a:gd name="T50" fmla="*/ 1444 w 11622"/>
                <a:gd name="T51" fmla="*/ 1959 h 12799"/>
                <a:gd name="T52" fmla="*/ 1943 w 11622"/>
                <a:gd name="T53" fmla="*/ 1461 h 12799"/>
                <a:gd name="T54" fmla="*/ 2938 w 11622"/>
                <a:gd name="T55" fmla="*/ 2456 h 12799"/>
                <a:gd name="T56" fmla="*/ 2439 w 11622"/>
                <a:gd name="T57" fmla="*/ 2954 h 12799"/>
                <a:gd name="T58" fmla="*/ 1444 w 11622"/>
                <a:gd name="T59" fmla="*/ 1959 h 12799"/>
                <a:gd name="T60" fmla="*/ 0 w 11622"/>
                <a:gd name="T61" fmla="*/ 5470 h 12799"/>
                <a:gd name="T62" fmla="*/ 1407 w 11622"/>
                <a:gd name="T63" fmla="*/ 5470 h 12799"/>
                <a:gd name="T64" fmla="*/ 1407 w 11622"/>
                <a:gd name="T65" fmla="*/ 6175 h 12799"/>
                <a:gd name="T66" fmla="*/ 0 w 11622"/>
                <a:gd name="T67" fmla="*/ 6175 h 12799"/>
                <a:gd name="T68" fmla="*/ 0 w 11622"/>
                <a:gd name="T69" fmla="*/ 5470 h 12799"/>
                <a:gd name="T70" fmla="*/ 10214 w 11622"/>
                <a:gd name="T71" fmla="*/ 5448 h 12799"/>
                <a:gd name="T72" fmla="*/ 11622 w 11622"/>
                <a:gd name="T73" fmla="*/ 5448 h 12799"/>
                <a:gd name="T74" fmla="*/ 11622 w 11622"/>
                <a:gd name="T75" fmla="*/ 6153 h 12799"/>
                <a:gd name="T76" fmla="*/ 10214 w 11622"/>
                <a:gd name="T77" fmla="*/ 6153 h 12799"/>
                <a:gd name="T78" fmla="*/ 10214 w 11622"/>
                <a:gd name="T79" fmla="*/ 5448 h 12799"/>
                <a:gd name="T80" fmla="*/ 8668 w 11622"/>
                <a:gd name="T81" fmla="*/ 2440 h 12799"/>
                <a:gd name="T82" fmla="*/ 9663 w 11622"/>
                <a:gd name="T83" fmla="*/ 1445 h 12799"/>
                <a:gd name="T84" fmla="*/ 10161 w 11622"/>
                <a:gd name="T85" fmla="*/ 1944 h 12799"/>
                <a:gd name="T86" fmla="*/ 9166 w 11622"/>
                <a:gd name="T87" fmla="*/ 2939 h 12799"/>
                <a:gd name="T88" fmla="*/ 8668 w 11622"/>
                <a:gd name="T89" fmla="*/ 2440 h 12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622" h="12799">
                  <a:moveTo>
                    <a:pt x="5818" y="3032"/>
                  </a:moveTo>
                  <a:cubicBezTo>
                    <a:pt x="7371" y="3032"/>
                    <a:pt x="8635" y="4296"/>
                    <a:pt x="8635" y="5849"/>
                  </a:cubicBezTo>
                  <a:cubicBezTo>
                    <a:pt x="8635" y="7403"/>
                    <a:pt x="7371" y="8666"/>
                    <a:pt x="5818" y="8666"/>
                  </a:cubicBezTo>
                  <a:cubicBezTo>
                    <a:pt x="4264" y="8666"/>
                    <a:pt x="3001" y="7403"/>
                    <a:pt x="3001" y="5849"/>
                  </a:cubicBezTo>
                  <a:cubicBezTo>
                    <a:pt x="3001" y="4296"/>
                    <a:pt x="4264" y="3032"/>
                    <a:pt x="5818" y="3032"/>
                  </a:cubicBezTo>
                  <a:moveTo>
                    <a:pt x="5818" y="2327"/>
                  </a:moveTo>
                  <a:cubicBezTo>
                    <a:pt x="3873" y="2327"/>
                    <a:pt x="2297" y="3904"/>
                    <a:pt x="2297" y="5849"/>
                  </a:cubicBezTo>
                  <a:cubicBezTo>
                    <a:pt x="2297" y="7794"/>
                    <a:pt x="3874" y="9371"/>
                    <a:pt x="5819" y="9371"/>
                  </a:cubicBezTo>
                  <a:cubicBezTo>
                    <a:pt x="7764" y="9371"/>
                    <a:pt x="9341" y="7794"/>
                    <a:pt x="9341" y="5849"/>
                  </a:cubicBezTo>
                  <a:cubicBezTo>
                    <a:pt x="9340" y="3904"/>
                    <a:pt x="7764" y="2327"/>
                    <a:pt x="5818" y="2327"/>
                  </a:cubicBezTo>
                  <a:close/>
                  <a:moveTo>
                    <a:pt x="3406" y="10432"/>
                  </a:moveTo>
                  <a:lnTo>
                    <a:pt x="8230" y="10432"/>
                  </a:lnTo>
                  <a:lnTo>
                    <a:pt x="8230" y="11137"/>
                  </a:lnTo>
                  <a:lnTo>
                    <a:pt x="3406" y="11137"/>
                  </a:lnTo>
                  <a:lnTo>
                    <a:pt x="3406" y="10432"/>
                  </a:lnTo>
                  <a:close/>
                  <a:moveTo>
                    <a:pt x="4128" y="12094"/>
                  </a:moveTo>
                  <a:lnTo>
                    <a:pt x="7509" y="12094"/>
                  </a:lnTo>
                  <a:lnTo>
                    <a:pt x="7509" y="12799"/>
                  </a:lnTo>
                  <a:lnTo>
                    <a:pt x="4128" y="12799"/>
                  </a:lnTo>
                  <a:lnTo>
                    <a:pt x="4128" y="12094"/>
                  </a:lnTo>
                  <a:close/>
                  <a:moveTo>
                    <a:pt x="5447" y="0"/>
                  </a:moveTo>
                  <a:lnTo>
                    <a:pt x="6151" y="0"/>
                  </a:lnTo>
                  <a:lnTo>
                    <a:pt x="6151" y="1407"/>
                  </a:lnTo>
                  <a:lnTo>
                    <a:pt x="5447" y="1407"/>
                  </a:lnTo>
                  <a:lnTo>
                    <a:pt x="5447" y="0"/>
                  </a:lnTo>
                  <a:close/>
                  <a:moveTo>
                    <a:pt x="1444" y="1959"/>
                  </a:moveTo>
                  <a:lnTo>
                    <a:pt x="1943" y="1461"/>
                  </a:lnTo>
                  <a:lnTo>
                    <a:pt x="2938" y="2456"/>
                  </a:lnTo>
                  <a:lnTo>
                    <a:pt x="2439" y="2954"/>
                  </a:lnTo>
                  <a:lnTo>
                    <a:pt x="1444" y="1959"/>
                  </a:lnTo>
                  <a:close/>
                  <a:moveTo>
                    <a:pt x="0" y="5470"/>
                  </a:moveTo>
                  <a:lnTo>
                    <a:pt x="1407" y="5470"/>
                  </a:lnTo>
                  <a:lnTo>
                    <a:pt x="1407" y="6175"/>
                  </a:lnTo>
                  <a:lnTo>
                    <a:pt x="0" y="6175"/>
                  </a:lnTo>
                  <a:lnTo>
                    <a:pt x="0" y="5470"/>
                  </a:lnTo>
                  <a:close/>
                  <a:moveTo>
                    <a:pt x="10214" y="5448"/>
                  </a:moveTo>
                  <a:lnTo>
                    <a:pt x="11622" y="5448"/>
                  </a:lnTo>
                  <a:lnTo>
                    <a:pt x="11622" y="6153"/>
                  </a:lnTo>
                  <a:lnTo>
                    <a:pt x="10214" y="6153"/>
                  </a:lnTo>
                  <a:lnTo>
                    <a:pt x="10214" y="5448"/>
                  </a:lnTo>
                  <a:close/>
                  <a:moveTo>
                    <a:pt x="8668" y="2440"/>
                  </a:moveTo>
                  <a:lnTo>
                    <a:pt x="9663" y="1445"/>
                  </a:lnTo>
                  <a:lnTo>
                    <a:pt x="10161" y="1944"/>
                  </a:lnTo>
                  <a:lnTo>
                    <a:pt x="9166" y="2939"/>
                  </a:lnTo>
                  <a:lnTo>
                    <a:pt x="8668" y="24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01" y="733184"/>
            <a:ext cx="1663700" cy="1498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1165225" y="0"/>
            <a:ext cx="5102860" cy="469265"/>
            <a:chOff x="760404" y="3742038"/>
            <a:chExt cx="2429933" cy="482600"/>
          </a:xfrm>
        </p:grpSpPr>
        <p:sp>
          <p:nvSpPr>
            <p:cNvPr id="67" name="矩形 66"/>
            <p:cNvSpPr/>
            <p:nvPr/>
          </p:nvSpPr>
          <p:spPr>
            <a:xfrm>
              <a:off x="760404" y="3742038"/>
              <a:ext cx="2429933" cy="4826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291687" y="3815832"/>
              <a:ext cx="782864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  <a:cs typeface="微软雅黑" charset="0"/>
                </a:rPr>
                <a:t>01 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924935" y="0"/>
            <a:ext cx="3602990" cy="469265"/>
            <a:chOff x="3190337" y="3742038"/>
            <a:chExt cx="3369734" cy="482600"/>
          </a:xfrm>
        </p:grpSpPr>
        <p:sp>
          <p:nvSpPr>
            <p:cNvPr id="70" name="矩形 69"/>
            <p:cNvSpPr/>
            <p:nvPr/>
          </p:nvSpPr>
          <p:spPr>
            <a:xfrm>
              <a:off x="3190337" y="3742038"/>
              <a:ext cx="3369734" cy="4826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4228213" y="3815698"/>
              <a:ext cx="1084851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02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9260" y="0"/>
            <a:ext cx="3185795" cy="469265"/>
            <a:chOff x="6560071" y="3742038"/>
            <a:chExt cx="2429933" cy="482600"/>
          </a:xfrm>
        </p:grpSpPr>
        <p:sp>
          <p:nvSpPr>
            <p:cNvPr id="15" name="矩形 14"/>
            <p:cNvSpPr/>
            <p:nvPr/>
          </p:nvSpPr>
          <p:spPr>
            <a:xfrm>
              <a:off x="6560071" y="3742038"/>
              <a:ext cx="2429933" cy="4826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131108" y="3815832"/>
              <a:ext cx="1253956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03 </a:t>
              </a:r>
              <a:r>
                <a:rPr lang="zh-CN" altLang="en-US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游戏循环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861550" y="0"/>
            <a:ext cx="2330450" cy="469265"/>
            <a:chOff x="8124499" y="3742038"/>
            <a:chExt cx="2312035" cy="482600"/>
          </a:xfrm>
          <a:solidFill>
            <a:srgbClr val="8D539A"/>
          </a:solidFill>
        </p:grpSpPr>
        <p:sp>
          <p:nvSpPr>
            <p:cNvPr id="18" name="矩形 17"/>
            <p:cNvSpPr/>
            <p:nvPr/>
          </p:nvSpPr>
          <p:spPr>
            <a:xfrm>
              <a:off x="8124499" y="3742038"/>
              <a:ext cx="2312035" cy="482600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994553" y="3799307"/>
              <a:ext cx="574687" cy="3787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04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pic>
        <p:nvPicPr>
          <p:cNvPr id="12" name="图片 11" descr="Dino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295" y="0"/>
            <a:ext cx="817245" cy="8172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8150" y="1229360"/>
            <a:ext cx="7435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"/>
            </a:pPr>
            <a:r>
              <a:rPr lang="en-US" altLang="zh-CN" sz="2400"/>
              <a:t> </a:t>
            </a:r>
            <a:r>
              <a:rPr lang="zh-CN" altLang="en-US" sz="2400"/>
              <a:t>整个游戏使用</a:t>
            </a:r>
            <a:r>
              <a:rPr lang="zh-CN" altLang="en-US" sz="2400">
                <a:solidFill>
                  <a:srgbClr val="FF0000"/>
                </a:solidFill>
              </a:rPr>
              <a:t>一个时钟</a:t>
            </a:r>
            <a:r>
              <a:rPr lang="zh-CN" altLang="en-US" sz="2400"/>
              <a:t>进行控制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 sz="2400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en-US" altLang="zh-CN" sz="2400"/>
              <a:t> </a:t>
            </a:r>
            <a:r>
              <a:rPr lang="zh-CN" altLang="en-US" sz="2400"/>
              <a:t>将</a:t>
            </a:r>
            <a:r>
              <a:rPr lang="zh-CN" altLang="en-US" sz="2400"/>
              <a:t>定时器包装成一个</a:t>
            </a:r>
            <a:r>
              <a:rPr lang="zh-CN" altLang="en-US" sz="2400">
                <a:solidFill>
                  <a:srgbClr val="FF0000"/>
                </a:solidFill>
              </a:rPr>
              <a:t>类</a:t>
            </a:r>
            <a:r>
              <a:rPr lang="en-US" altLang="zh-CN" sz="2400"/>
              <a:t> class GameController</a:t>
            </a:r>
            <a:endParaRPr lang="en-US" altLang="zh-CN" sz="2400"/>
          </a:p>
        </p:txBody>
      </p:sp>
      <p:sp>
        <p:nvSpPr>
          <p:cNvPr id="14" name="文本框 13"/>
          <p:cNvSpPr txBox="1"/>
          <p:nvPr/>
        </p:nvSpPr>
        <p:spPr>
          <a:xfrm>
            <a:off x="569595" y="2840355"/>
            <a:ext cx="3098165" cy="398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/>
              <a:t>class GameController:</a:t>
            </a:r>
            <a:endParaRPr lang="en-US" altLang="zh-CN" sz="2000"/>
          </a:p>
        </p:txBody>
      </p:sp>
      <p:sp>
        <p:nvSpPr>
          <p:cNvPr id="11" name="文本框 10"/>
          <p:cNvSpPr txBox="1"/>
          <p:nvPr/>
        </p:nvSpPr>
        <p:spPr>
          <a:xfrm>
            <a:off x="569595" y="3462655"/>
            <a:ext cx="620966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初始化场景中的游戏对象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创建即开始游戏循环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每次</a:t>
            </a:r>
            <a:r>
              <a:rPr lang="en-US" altLang="zh-CN"/>
              <a:t>timeout()</a:t>
            </a:r>
            <a:r>
              <a:rPr lang="zh-CN" altLang="en-US"/>
              <a:t>时游戏对象执行相应的动作：移动、检查碰撞、攻击</a:t>
            </a:r>
            <a:r>
              <a:rPr lang="zh-CN" altLang="en-US"/>
              <a:t>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响应</a:t>
            </a:r>
            <a:r>
              <a:rPr lang="zh-CN" altLang="en-US"/>
              <a:t>玩家的鼠标键盘操作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通过各种</a:t>
            </a:r>
            <a:r>
              <a:rPr lang="zh-CN" altLang="en-US">
                <a:solidFill>
                  <a:srgbClr val="FF0000"/>
                </a:solidFill>
              </a:rPr>
              <a:t>信号机制</a:t>
            </a:r>
            <a:r>
              <a:rPr lang="zh-CN" altLang="en-US"/>
              <a:t>实现</a:t>
            </a:r>
            <a:r>
              <a:rPr lang="zh-CN" altLang="en-US"/>
              <a:t>功能</a:t>
            </a:r>
            <a:endParaRPr lang="zh-CN" altLang="en-US"/>
          </a:p>
        </p:txBody>
      </p:sp>
      <p:pic>
        <p:nvPicPr>
          <p:cNvPr id="13" name="图片 12" descr="截屏2022-12-12 下午2.39.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345" y="2247900"/>
            <a:ext cx="4704080" cy="448373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019540" y="1151890"/>
            <a:ext cx="2298065" cy="3683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for</a:t>
            </a:r>
            <a:r>
              <a:rPr lang="zh-CN" altLang="en-US"/>
              <a:t>循环进行刷新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rot="2220000">
            <a:off x="11323955" y="1137285"/>
            <a:ext cx="75565" cy="368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 rot="19680000">
            <a:off x="11312525" y="1144905"/>
            <a:ext cx="76200" cy="368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1165225" y="0"/>
            <a:ext cx="5102860" cy="469265"/>
            <a:chOff x="760404" y="3742038"/>
            <a:chExt cx="2429933" cy="482600"/>
          </a:xfrm>
        </p:grpSpPr>
        <p:sp>
          <p:nvSpPr>
            <p:cNvPr id="67" name="矩形 66"/>
            <p:cNvSpPr/>
            <p:nvPr/>
          </p:nvSpPr>
          <p:spPr>
            <a:xfrm>
              <a:off x="760404" y="3742038"/>
              <a:ext cx="2429933" cy="4826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291687" y="3815832"/>
              <a:ext cx="782864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  <a:cs typeface="微软雅黑" charset="0"/>
                </a:rPr>
                <a:t>01 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924935" y="0"/>
            <a:ext cx="3602990" cy="469265"/>
            <a:chOff x="3190337" y="3742038"/>
            <a:chExt cx="3369734" cy="482600"/>
          </a:xfrm>
        </p:grpSpPr>
        <p:sp>
          <p:nvSpPr>
            <p:cNvPr id="70" name="矩形 69"/>
            <p:cNvSpPr/>
            <p:nvPr/>
          </p:nvSpPr>
          <p:spPr>
            <a:xfrm>
              <a:off x="3190337" y="3742038"/>
              <a:ext cx="3369734" cy="4826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4228213" y="3815698"/>
              <a:ext cx="1084851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02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79260" y="0"/>
            <a:ext cx="3185795" cy="469265"/>
            <a:chOff x="6560071" y="3742038"/>
            <a:chExt cx="2429933" cy="482600"/>
          </a:xfrm>
        </p:grpSpPr>
        <p:sp>
          <p:nvSpPr>
            <p:cNvPr id="15" name="矩形 14"/>
            <p:cNvSpPr/>
            <p:nvPr/>
          </p:nvSpPr>
          <p:spPr>
            <a:xfrm>
              <a:off x="6560071" y="3742038"/>
              <a:ext cx="2429933" cy="4826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131108" y="3815832"/>
              <a:ext cx="1253956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03 </a:t>
              </a:r>
              <a:r>
                <a:rPr lang="zh-CN" altLang="en-US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游戏循环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861550" y="0"/>
            <a:ext cx="2330450" cy="469265"/>
            <a:chOff x="8124499" y="3742038"/>
            <a:chExt cx="2312035" cy="482600"/>
          </a:xfrm>
          <a:solidFill>
            <a:srgbClr val="8D539A"/>
          </a:solidFill>
        </p:grpSpPr>
        <p:sp>
          <p:nvSpPr>
            <p:cNvPr id="18" name="矩形 17"/>
            <p:cNvSpPr/>
            <p:nvPr/>
          </p:nvSpPr>
          <p:spPr>
            <a:xfrm>
              <a:off x="8124499" y="3742038"/>
              <a:ext cx="2312035" cy="482600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994553" y="3799307"/>
              <a:ext cx="574687" cy="3787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04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pic>
        <p:nvPicPr>
          <p:cNvPr id="12" name="图片 11" descr="Dino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295" y="0"/>
            <a:ext cx="817245" cy="8172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49580" y="1123950"/>
            <a:ext cx="2781300" cy="398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2000"/>
              <a:t>用于实现</a:t>
            </a:r>
            <a:r>
              <a:rPr lang="zh-CN" altLang="en-US" sz="2000"/>
              <a:t>一些拓展功能：</a:t>
            </a:r>
            <a:endParaRPr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449580" y="1746250"/>
            <a:ext cx="90703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利用</a:t>
            </a:r>
            <a:r>
              <a:rPr lang="en-US" altLang="zh-CN"/>
              <a:t>GameController</a:t>
            </a:r>
            <a:r>
              <a:rPr lang="zh-CN" altLang="en-US"/>
              <a:t>实现了游戏的暂停和继续功能（空格键控制或者</a:t>
            </a:r>
            <a:r>
              <a:rPr lang="zh-CN" altLang="en-US"/>
              <a:t>菜单选择）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实现游戏中途</a:t>
            </a:r>
            <a:r>
              <a:rPr lang="zh-CN" altLang="en-US"/>
              <a:t>可以重新开始的</a:t>
            </a:r>
            <a:r>
              <a:rPr lang="zh-CN" altLang="en-US"/>
              <a:t>功能</a:t>
            </a:r>
            <a:endParaRPr lang="zh-CN" altLang="en-US"/>
          </a:p>
        </p:txBody>
      </p:sp>
      <p:pic>
        <p:nvPicPr>
          <p:cNvPr id="3" name="图片 2" descr="截屏2022-12-12 下午2.58.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40" y="2443480"/>
            <a:ext cx="6525895" cy="43040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9580" y="3408680"/>
            <a:ext cx="1306195" cy="398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ym typeface="+mn-ea"/>
              </a:rPr>
              <a:t>⚠️</a:t>
            </a:r>
            <a:r>
              <a:rPr lang="zh-CN" altLang="en-US" sz="2000"/>
              <a:t>注意</a:t>
            </a:r>
            <a:r>
              <a:rPr lang="zh-CN" altLang="en-US" sz="2000"/>
              <a:t>：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449580" y="3974465"/>
            <a:ext cx="49758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很容易出现内存访问错误，因为时钟刷新时调用了多个</a:t>
            </a:r>
            <a:r>
              <a:rPr lang="en-US" altLang="zh-CN"/>
              <a:t>Action</a:t>
            </a:r>
            <a:r>
              <a:rPr lang="zh-CN" altLang="en-US"/>
              <a:t>，对应多个线程，读写同一块数据，很容易出现</a:t>
            </a:r>
            <a:r>
              <a:rPr lang="zh-CN" altLang="en-US">
                <a:solidFill>
                  <a:srgbClr val="FF0000"/>
                </a:solidFill>
              </a:rPr>
              <a:t>脏读、幻读、不可重复读</a:t>
            </a:r>
            <a:r>
              <a:rPr lang="zh-CN" altLang="en-US"/>
              <a:t>的</a:t>
            </a:r>
            <a:r>
              <a:rPr lang="zh-CN" altLang="en-US"/>
              <a:t>错误。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解决办法：加锁、调用的函数尽量设计好</a:t>
            </a:r>
            <a:r>
              <a:rPr lang="zh-CN" altLang="en-US"/>
              <a:t>一点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36301" y="2747538"/>
            <a:ext cx="7018901" cy="2507184"/>
            <a:chOff x="836301" y="2747538"/>
            <a:chExt cx="7018901" cy="2507184"/>
          </a:xfrm>
        </p:grpSpPr>
        <p:grpSp>
          <p:nvGrpSpPr>
            <p:cNvPr id="11" name="组合 10"/>
            <p:cNvGrpSpPr/>
            <p:nvPr/>
          </p:nvGrpSpPr>
          <p:grpSpPr>
            <a:xfrm>
              <a:off x="836301" y="2747538"/>
              <a:ext cx="7018901" cy="1677383"/>
              <a:chOff x="1531344" y="2590308"/>
              <a:chExt cx="7018901" cy="1677383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3195290" y="2958157"/>
                <a:ext cx="5354955" cy="66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dirty="0"/>
                  <a:t>Qt</a:t>
                </a:r>
                <a:r>
                  <a:rPr lang="zh-CN" altLang="en-US" dirty="0"/>
                  <a:t>中的消息</a:t>
                </a:r>
                <a:r>
                  <a:rPr lang="zh-CN" altLang="en-US" dirty="0"/>
                  <a:t>传递</a:t>
                </a:r>
                <a:endParaRPr lang="zh-CN" altLang="en-US" dirty="0"/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1531344" y="2590308"/>
                <a:ext cx="1393330" cy="1677383"/>
                <a:chOff x="1322024" y="2567225"/>
                <a:chExt cx="1393330" cy="1677383"/>
              </a:xfrm>
            </p:grpSpPr>
            <p:sp>
              <p:nvSpPr>
                <p:cNvPr id="8" name="文本框 7"/>
                <p:cNvSpPr txBox="1"/>
                <p:nvPr/>
              </p:nvSpPr>
              <p:spPr>
                <a:xfrm>
                  <a:off x="1322024" y="2567225"/>
                  <a:ext cx="1393330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0" dirty="0">
                      <a:solidFill>
                        <a:schemeClr val="accent6"/>
                      </a:solidFill>
                      <a:latin typeface="+mj-ea"/>
                      <a:ea typeface="+mj-ea"/>
                    </a:rPr>
                    <a:t>04</a:t>
                  </a:r>
                  <a:endParaRPr lang="zh-CN" altLang="en-US" sz="8000" dirty="0">
                    <a:solidFill>
                      <a:schemeClr val="accent6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1438242" y="3598277"/>
                  <a:ext cx="116089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600" dirty="0">
                      <a:solidFill>
                        <a:schemeClr val="accent6"/>
                      </a:solidFill>
                    </a:rPr>
                    <a:t>PART</a:t>
                  </a:r>
                  <a:endParaRPr lang="zh-CN" altLang="en-US" sz="3600" dirty="0">
                    <a:solidFill>
                      <a:schemeClr val="accent6"/>
                    </a:solidFill>
                  </a:endParaRPr>
                </a:p>
              </p:txBody>
            </p:sp>
          </p:grpSp>
        </p:grpSp>
        <p:sp>
          <p:nvSpPr>
            <p:cNvPr id="20" name="iconfont-11206-4016502"/>
            <p:cNvSpPr>
              <a:spLocks noChangeAspect="1"/>
            </p:cNvSpPr>
            <p:nvPr/>
          </p:nvSpPr>
          <p:spPr bwMode="auto">
            <a:xfrm>
              <a:off x="1198802" y="4586694"/>
              <a:ext cx="668028" cy="668028"/>
            </a:xfrm>
            <a:custGeom>
              <a:avLst/>
              <a:gdLst>
                <a:gd name="T0" fmla="*/ 2400 w 11734"/>
                <a:gd name="T1" fmla="*/ 0 h 11734"/>
                <a:gd name="T2" fmla="*/ 2134 w 11734"/>
                <a:gd name="T3" fmla="*/ 5600 h 11734"/>
                <a:gd name="T4" fmla="*/ 0 w 11734"/>
                <a:gd name="T5" fmla="*/ 5867 h 11734"/>
                <a:gd name="T6" fmla="*/ 187 w 11734"/>
                <a:gd name="T7" fmla="*/ 11707 h 11734"/>
                <a:gd name="T8" fmla="*/ 480 w 11734"/>
                <a:gd name="T9" fmla="*/ 11627 h 11734"/>
                <a:gd name="T10" fmla="*/ 6134 w 11734"/>
                <a:gd name="T11" fmla="*/ 10400 h 11734"/>
                <a:gd name="T12" fmla="*/ 6400 w 11734"/>
                <a:gd name="T13" fmla="*/ 7467 h 11734"/>
                <a:gd name="T14" fmla="*/ 11254 w 11734"/>
                <a:gd name="T15" fmla="*/ 8960 h 11734"/>
                <a:gd name="T16" fmla="*/ 11547 w 11734"/>
                <a:gd name="T17" fmla="*/ 9040 h 11734"/>
                <a:gd name="T18" fmla="*/ 11734 w 11734"/>
                <a:gd name="T19" fmla="*/ 267 h 11734"/>
                <a:gd name="T20" fmla="*/ 5867 w 11734"/>
                <a:gd name="T21" fmla="*/ 9867 h 11734"/>
                <a:gd name="T22" fmla="*/ 1120 w 11734"/>
                <a:gd name="T23" fmla="*/ 9974 h 11734"/>
                <a:gd name="T24" fmla="*/ 534 w 11734"/>
                <a:gd name="T25" fmla="*/ 6134 h 11734"/>
                <a:gd name="T26" fmla="*/ 5867 w 11734"/>
                <a:gd name="T27" fmla="*/ 9867 h 11734"/>
                <a:gd name="T28" fmla="*/ 10347 w 11734"/>
                <a:gd name="T29" fmla="*/ 7014 h 11734"/>
                <a:gd name="T30" fmla="*/ 6400 w 11734"/>
                <a:gd name="T31" fmla="*/ 6934 h 11734"/>
                <a:gd name="T32" fmla="*/ 6134 w 11734"/>
                <a:gd name="T33" fmla="*/ 5600 h 11734"/>
                <a:gd name="T34" fmla="*/ 2667 w 11734"/>
                <a:gd name="T35" fmla="*/ 534 h 11734"/>
                <a:gd name="T36" fmla="*/ 11200 w 11734"/>
                <a:gd name="T37" fmla="*/ 8054 h 11734"/>
                <a:gd name="T38" fmla="*/ 2934 w 11734"/>
                <a:gd name="T39" fmla="*/ 6667 h 11734"/>
                <a:gd name="T40" fmla="*/ 3467 w 11734"/>
                <a:gd name="T41" fmla="*/ 8267 h 11734"/>
                <a:gd name="T42" fmla="*/ 3467 w 11734"/>
                <a:gd name="T43" fmla="*/ 8800 h 11734"/>
                <a:gd name="T44" fmla="*/ 2934 w 11734"/>
                <a:gd name="T45" fmla="*/ 9334 h 11734"/>
                <a:gd name="T46" fmla="*/ 3467 w 11734"/>
                <a:gd name="T47" fmla="*/ 8800 h 11734"/>
                <a:gd name="T48" fmla="*/ 6934 w 11734"/>
                <a:gd name="T49" fmla="*/ 1894 h 11734"/>
                <a:gd name="T50" fmla="*/ 7734 w 11734"/>
                <a:gd name="T51" fmla="*/ 2774 h 11734"/>
                <a:gd name="T52" fmla="*/ 6667 w 11734"/>
                <a:gd name="T53" fmla="*/ 3467 h 11734"/>
                <a:gd name="T54" fmla="*/ 7200 w 11734"/>
                <a:gd name="T55" fmla="*/ 4000 h 11734"/>
                <a:gd name="T56" fmla="*/ 8107 w 11734"/>
                <a:gd name="T57" fmla="*/ 3174 h 11734"/>
                <a:gd name="T58" fmla="*/ 8267 w 11734"/>
                <a:gd name="T59" fmla="*/ 2134 h 11734"/>
                <a:gd name="T60" fmla="*/ 7040 w 11734"/>
                <a:gd name="T61" fmla="*/ 1360 h 11734"/>
                <a:gd name="T62" fmla="*/ 5734 w 11734"/>
                <a:gd name="T63" fmla="*/ 1894 h 11734"/>
                <a:gd name="T64" fmla="*/ 5600 w 11734"/>
                <a:gd name="T65" fmla="*/ 2934 h 11734"/>
                <a:gd name="T66" fmla="*/ 6134 w 11734"/>
                <a:gd name="T67" fmla="*/ 2294 h 11734"/>
                <a:gd name="T68" fmla="*/ 7200 w 11734"/>
                <a:gd name="T69" fmla="*/ 5067 h 11734"/>
                <a:gd name="T70" fmla="*/ 6667 w 11734"/>
                <a:gd name="T71" fmla="*/ 4534 h 1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734" h="11734">
                  <a:moveTo>
                    <a:pt x="11467" y="0"/>
                  </a:moveTo>
                  <a:lnTo>
                    <a:pt x="2400" y="0"/>
                  </a:lnTo>
                  <a:cubicBezTo>
                    <a:pt x="2240" y="0"/>
                    <a:pt x="2134" y="107"/>
                    <a:pt x="2134" y="267"/>
                  </a:cubicBezTo>
                  <a:lnTo>
                    <a:pt x="2134" y="5600"/>
                  </a:lnTo>
                  <a:lnTo>
                    <a:pt x="267" y="5600"/>
                  </a:lnTo>
                  <a:cubicBezTo>
                    <a:pt x="107" y="5600"/>
                    <a:pt x="0" y="5707"/>
                    <a:pt x="0" y="5867"/>
                  </a:cubicBezTo>
                  <a:lnTo>
                    <a:pt x="0" y="11467"/>
                  </a:lnTo>
                  <a:cubicBezTo>
                    <a:pt x="0" y="11574"/>
                    <a:pt x="80" y="11680"/>
                    <a:pt x="187" y="11707"/>
                  </a:cubicBezTo>
                  <a:cubicBezTo>
                    <a:pt x="214" y="11734"/>
                    <a:pt x="240" y="11734"/>
                    <a:pt x="267" y="11734"/>
                  </a:cubicBezTo>
                  <a:cubicBezTo>
                    <a:pt x="347" y="11734"/>
                    <a:pt x="427" y="11707"/>
                    <a:pt x="480" y="11627"/>
                  </a:cubicBezTo>
                  <a:lnTo>
                    <a:pt x="1467" y="10400"/>
                  </a:lnTo>
                  <a:lnTo>
                    <a:pt x="6134" y="10400"/>
                  </a:lnTo>
                  <a:cubicBezTo>
                    <a:pt x="6294" y="10400"/>
                    <a:pt x="6400" y="10294"/>
                    <a:pt x="6400" y="10134"/>
                  </a:cubicBezTo>
                  <a:lnTo>
                    <a:pt x="6400" y="7467"/>
                  </a:lnTo>
                  <a:lnTo>
                    <a:pt x="10000" y="7467"/>
                  </a:lnTo>
                  <a:lnTo>
                    <a:pt x="11254" y="8960"/>
                  </a:lnTo>
                  <a:cubicBezTo>
                    <a:pt x="11307" y="9014"/>
                    <a:pt x="11387" y="9067"/>
                    <a:pt x="11467" y="9067"/>
                  </a:cubicBezTo>
                  <a:cubicBezTo>
                    <a:pt x="11494" y="9067"/>
                    <a:pt x="11520" y="9067"/>
                    <a:pt x="11547" y="9040"/>
                  </a:cubicBezTo>
                  <a:cubicBezTo>
                    <a:pt x="11654" y="9014"/>
                    <a:pt x="11734" y="8907"/>
                    <a:pt x="11734" y="8800"/>
                  </a:cubicBezTo>
                  <a:lnTo>
                    <a:pt x="11734" y="267"/>
                  </a:lnTo>
                  <a:cubicBezTo>
                    <a:pt x="11734" y="107"/>
                    <a:pt x="11627" y="0"/>
                    <a:pt x="11467" y="0"/>
                  </a:cubicBezTo>
                  <a:close/>
                  <a:moveTo>
                    <a:pt x="5867" y="9867"/>
                  </a:moveTo>
                  <a:lnTo>
                    <a:pt x="1334" y="9867"/>
                  </a:lnTo>
                  <a:cubicBezTo>
                    <a:pt x="1254" y="9867"/>
                    <a:pt x="1174" y="9894"/>
                    <a:pt x="1120" y="9974"/>
                  </a:cubicBezTo>
                  <a:lnTo>
                    <a:pt x="534" y="10720"/>
                  </a:lnTo>
                  <a:lnTo>
                    <a:pt x="534" y="6134"/>
                  </a:lnTo>
                  <a:lnTo>
                    <a:pt x="5867" y="6134"/>
                  </a:lnTo>
                  <a:lnTo>
                    <a:pt x="5867" y="9867"/>
                  </a:lnTo>
                  <a:close/>
                  <a:moveTo>
                    <a:pt x="11200" y="8054"/>
                  </a:moveTo>
                  <a:lnTo>
                    <a:pt x="10347" y="7014"/>
                  </a:lnTo>
                  <a:cubicBezTo>
                    <a:pt x="10294" y="6960"/>
                    <a:pt x="10214" y="6934"/>
                    <a:pt x="10134" y="6934"/>
                  </a:cubicBezTo>
                  <a:lnTo>
                    <a:pt x="6400" y="6934"/>
                  </a:lnTo>
                  <a:lnTo>
                    <a:pt x="6400" y="5867"/>
                  </a:lnTo>
                  <a:cubicBezTo>
                    <a:pt x="6400" y="5707"/>
                    <a:pt x="6294" y="5600"/>
                    <a:pt x="6134" y="5600"/>
                  </a:cubicBezTo>
                  <a:lnTo>
                    <a:pt x="2667" y="5600"/>
                  </a:lnTo>
                  <a:lnTo>
                    <a:pt x="2667" y="534"/>
                  </a:lnTo>
                  <a:lnTo>
                    <a:pt x="11200" y="534"/>
                  </a:lnTo>
                  <a:lnTo>
                    <a:pt x="11200" y="8054"/>
                  </a:lnTo>
                  <a:close/>
                  <a:moveTo>
                    <a:pt x="3467" y="6667"/>
                  </a:moveTo>
                  <a:lnTo>
                    <a:pt x="2934" y="6667"/>
                  </a:lnTo>
                  <a:lnTo>
                    <a:pt x="2934" y="8267"/>
                  </a:lnTo>
                  <a:lnTo>
                    <a:pt x="3467" y="8267"/>
                  </a:lnTo>
                  <a:lnTo>
                    <a:pt x="3467" y="6667"/>
                  </a:lnTo>
                  <a:close/>
                  <a:moveTo>
                    <a:pt x="3467" y="8800"/>
                  </a:moveTo>
                  <a:lnTo>
                    <a:pt x="2934" y="8800"/>
                  </a:lnTo>
                  <a:lnTo>
                    <a:pt x="2934" y="9334"/>
                  </a:lnTo>
                  <a:lnTo>
                    <a:pt x="3467" y="9334"/>
                  </a:lnTo>
                  <a:lnTo>
                    <a:pt x="3467" y="8800"/>
                  </a:lnTo>
                  <a:close/>
                  <a:moveTo>
                    <a:pt x="6134" y="2294"/>
                  </a:moveTo>
                  <a:lnTo>
                    <a:pt x="6934" y="1894"/>
                  </a:lnTo>
                  <a:lnTo>
                    <a:pt x="7734" y="2294"/>
                  </a:lnTo>
                  <a:lnTo>
                    <a:pt x="7734" y="2774"/>
                  </a:lnTo>
                  <a:lnTo>
                    <a:pt x="6827" y="3227"/>
                  </a:lnTo>
                  <a:cubicBezTo>
                    <a:pt x="6720" y="3280"/>
                    <a:pt x="6667" y="3360"/>
                    <a:pt x="6667" y="3467"/>
                  </a:cubicBezTo>
                  <a:lnTo>
                    <a:pt x="6667" y="4000"/>
                  </a:lnTo>
                  <a:lnTo>
                    <a:pt x="7200" y="4000"/>
                  </a:lnTo>
                  <a:lnTo>
                    <a:pt x="7200" y="3627"/>
                  </a:lnTo>
                  <a:lnTo>
                    <a:pt x="8107" y="3174"/>
                  </a:lnTo>
                  <a:cubicBezTo>
                    <a:pt x="8187" y="3120"/>
                    <a:pt x="8267" y="3040"/>
                    <a:pt x="8267" y="2934"/>
                  </a:cubicBezTo>
                  <a:lnTo>
                    <a:pt x="8267" y="2134"/>
                  </a:lnTo>
                  <a:cubicBezTo>
                    <a:pt x="8267" y="2027"/>
                    <a:pt x="8214" y="1947"/>
                    <a:pt x="8107" y="1894"/>
                  </a:cubicBezTo>
                  <a:lnTo>
                    <a:pt x="7040" y="1360"/>
                  </a:lnTo>
                  <a:cubicBezTo>
                    <a:pt x="6960" y="1334"/>
                    <a:pt x="6880" y="1334"/>
                    <a:pt x="6800" y="1360"/>
                  </a:cubicBezTo>
                  <a:lnTo>
                    <a:pt x="5734" y="1894"/>
                  </a:lnTo>
                  <a:cubicBezTo>
                    <a:pt x="5654" y="1947"/>
                    <a:pt x="5600" y="2027"/>
                    <a:pt x="5600" y="2134"/>
                  </a:cubicBezTo>
                  <a:lnTo>
                    <a:pt x="5600" y="2934"/>
                  </a:lnTo>
                  <a:lnTo>
                    <a:pt x="6134" y="2934"/>
                  </a:lnTo>
                  <a:lnTo>
                    <a:pt x="6134" y="2294"/>
                  </a:lnTo>
                  <a:close/>
                  <a:moveTo>
                    <a:pt x="6667" y="5067"/>
                  </a:moveTo>
                  <a:lnTo>
                    <a:pt x="7200" y="5067"/>
                  </a:lnTo>
                  <a:lnTo>
                    <a:pt x="7200" y="4534"/>
                  </a:lnTo>
                  <a:lnTo>
                    <a:pt x="6667" y="4534"/>
                  </a:lnTo>
                  <a:lnTo>
                    <a:pt x="6667" y="506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01" y="733184"/>
            <a:ext cx="1663700" cy="1498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1165225" y="0"/>
            <a:ext cx="5102860" cy="469265"/>
            <a:chOff x="760404" y="3742038"/>
            <a:chExt cx="2429933" cy="482600"/>
          </a:xfrm>
        </p:grpSpPr>
        <p:sp>
          <p:nvSpPr>
            <p:cNvPr id="67" name="矩形 66"/>
            <p:cNvSpPr/>
            <p:nvPr/>
          </p:nvSpPr>
          <p:spPr>
            <a:xfrm>
              <a:off x="760404" y="3742038"/>
              <a:ext cx="2429933" cy="4826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291687" y="3815832"/>
              <a:ext cx="782864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  <a:cs typeface="微软雅黑" charset="0"/>
                </a:rPr>
                <a:t>01 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924935" y="0"/>
            <a:ext cx="2755900" cy="469265"/>
            <a:chOff x="3190337" y="3742038"/>
            <a:chExt cx="3369734" cy="482600"/>
          </a:xfrm>
        </p:grpSpPr>
        <p:sp>
          <p:nvSpPr>
            <p:cNvPr id="70" name="矩形 69"/>
            <p:cNvSpPr/>
            <p:nvPr/>
          </p:nvSpPr>
          <p:spPr>
            <a:xfrm>
              <a:off x="3190337" y="3742038"/>
              <a:ext cx="3369734" cy="4826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4515495" y="3815698"/>
              <a:ext cx="1084851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02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680835" y="0"/>
            <a:ext cx="3284220" cy="469265"/>
            <a:chOff x="6560071" y="3742038"/>
            <a:chExt cx="2429933" cy="482600"/>
          </a:xfrm>
        </p:grpSpPr>
        <p:sp>
          <p:nvSpPr>
            <p:cNvPr id="15" name="矩形 14"/>
            <p:cNvSpPr/>
            <p:nvPr/>
          </p:nvSpPr>
          <p:spPr>
            <a:xfrm>
              <a:off x="6560071" y="3742038"/>
              <a:ext cx="2429933" cy="4826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131108" y="3815832"/>
              <a:ext cx="790443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03 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006205" y="0"/>
            <a:ext cx="3185795" cy="469265"/>
            <a:chOff x="8124499" y="3742038"/>
            <a:chExt cx="2312035" cy="482600"/>
          </a:xfrm>
          <a:solidFill>
            <a:srgbClr val="8D539A"/>
          </a:solidFill>
        </p:grpSpPr>
        <p:sp>
          <p:nvSpPr>
            <p:cNvPr id="18" name="矩形 17"/>
            <p:cNvSpPr/>
            <p:nvPr/>
          </p:nvSpPr>
          <p:spPr>
            <a:xfrm>
              <a:off x="8124499" y="3742038"/>
              <a:ext cx="2312035" cy="482600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393169" y="3799506"/>
              <a:ext cx="1853038" cy="3787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04 Qt</a:t>
              </a:r>
              <a:r>
                <a:rPr lang="zh-CN" altLang="en-US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中的</a:t>
              </a:r>
              <a:r>
                <a:rPr lang="zh-CN" altLang="en-US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消息传递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pic>
        <p:nvPicPr>
          <p:cNvPr id="13" name="图片 12" descr="Dino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985" y="-15240"/>
            <a:ext cx="887095" cy="8870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1175" y="1522730"/>
            <a:ext cx="988314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调用</a:t>
            </a:r>
            <a:r>
              <a:rPr lang="en-US" altLang="zh-CN"/>
              <a:t>public</a:t>
            </a:r>
            <a:r>
              <a:rPr lang="zh-CN" altLang="en-US"/>
              <a:t>函数：游戏过程，重要的是</a:t>
            </a:r>
            <a:r>
              <a:rPr lang="zh-CN" altLang="en-US" u="sng"/>
              <a:t>何时</a:t>
            </a:r>
            <a:r>
              <a:rPr lang="zh-CN" altLang="en-US"/>
              <a:t>需要调用函数，利用函数调用方式</a:t>
            </a:r>
            <a:r>
              <a:rPr lang="zh-CN" altLang="en-US"/>
              <a:t>逻辑上很难</a:t>
            </a:r>
            <a:r>
              <a:rPr lang="zh-CN" altLang="en-US"/>
              <a:t>编程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利用</a:t>
            </a:r>
            <a:r>
              <a:rPr lang="en-US" altLang="zh-CN"/>
              <a:t>Qt</a:t>
            </a:r>
            <a:r>
              <a:rPr lang="zh-CN" altLang="en-US"/>
              <a:t>中的</a:t>
            </a:r>
            <a:r>
              <a:rPr lang="zh-CN" altLang="en-US">
                <a:solidFill>
                  <a:srgbClr val="FF0000"/>
                </a:solidFill>
              </a:rPr>
              <a:t>槽函数</a:t>
            </a:r>
            <a:r>
              <a:rPr lang="zh-CN" altLang="en-US"/>
              <a:t>机制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/>
              <a:t>槽函数机制</a:t>
            </a:r>
            <a:r>
              <a:rPr lang="zh-CN" altLang="en-US">
                <a:solidFill>
                  <a:schemeClr val="tx1"/>
                </a:solidFill>
              </a:rPr>
              <a:t>只能在</a:t>
            </a:r>
            <a:r>
              <a:rPr lang="en-US" altLang="zh-CN">
                <a:solidFill>
                  <a:srgbClr val="FF0000"/>
                </a:solidFill>
              </a:rPr>
              <a:t>QObject</a:t>
            </a:r>
            <a:r>
              <a:rPr lang="zh-CN" altLang="en-US">
                <a:solidFill>
                  <a:srgbClr val="FF0000"/>
                </a:solidFill>
              </a:rPr>
              <a:t>类及其派生类</a:t>
            </a:r>
            <a:r>
              <a:rPr lang="zh-CN" altLang="en-US">
                <a:solidFill>
                  <a:schemeClr val="tx1"/>
                </a:solidFill>
              </a:rPr>
              <a:t>中使用</a:t>
            </a:r>
            <a:endParaRPr lang="zh-CN" altLang="en-US">
              <a:solidFill>
                <a:srgbClr val="FF0000"/>
              </a:solidFill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rgbClr val="FF0000"/>
                </a:solidFill>
              </a:rPr>
              <a:t>--&gt; QGraphicsItem</a:t>
            </a:r>
            <a:r>
              <a:rPr lang="zh-CN" altLang="en-US" sz="1600">
                <a:solidFill>
                  <a:srgbClr val="FF0000"/>
                </a:solidFill>
              </a:rPr>
              <a:t>无法传出事件时，通过</a:t>
            </a:r>
            <a:r>
              <a:rPr lang="en-US" altLang="zh-CN" sz="1600">
                <a:solidFill>
                  <a:srgbClr val="FF0000"/>
                </a:solidFill>
              </a:rPr>
              <a:t>GameController</a:t>
            </a:r>
            <a:r>
              <a:rPr lang="zh-CN" altLang="en-US" sz="1600">
                <a:solidFill>
                  <a:srgbClr val="FF0000"/>
                </a:solidFill>
              </a:rPr>
              <a:t>代替传出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/>
              <a:t>signal</a:t>
            </a:r>
            <a:r>
              <a:rPr lang="zh-CN" altLang="en-US"/>
              <a:t>函数不需要实现，</a:t>
            </a:r>
            <a:r>
              <a:rPr lang="zh-CN" altLang="en-US"/>
              <a:t>仅供调用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/>
          </a:p>
          <a:p>
            <a:pPr marL="285750" indent="-285750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49580" y="1123950"/>
            <a:ext cx="2237740" cy="398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/>
              <a:t>Qt</a:t>
            </a:r>
            <a:r>
              <a:rPr lang="zh-CN" altLang="en-US" sz="2000"/>
              <a:t>中的交互</a:t>
            </a:r>
            <a:r>
              <a:rPr lang="zh-CN" altLang="en-US" sz="2000"/>
              <a:t>方式：</a:t>
            </a:r>
            <a:endParaRPr lang="zh-CN" altLang="en-US" sz="2000"/>
          </a:p>
        </p:txBody>
      </p:sp>
      <p:pic>
        <p:nvPicPr>
          <p:cNvPr id="20" name="图片 19" descr="截屏2022-12-12 下午3.37.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034915"/>
            <a:ext cx="5102860" cy="889635"/>
          </a:xfrm>
          <a:prstGeom prst="rect">
            <a:avLst/>
          </a:prstGeom>
        </p:spPr>
      </p:pic>
      <p:sp>
        <p:nvSpPr>
          <p:cNvPr id="21" name="左弧形箭头 20"/>
          <p:cNvSpPr/>
          <p:nvPr/>
        </p:nvSpPr>
        <p:spPr>
          <a:xfrm>
            <a:off x="365125" y="3494405"/>
            <a:ext cx="424180" cy="1003300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9160" y="4200525"/>
            <a:ext cx="686371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实现</a:t>
            </a:r>
            <a:r>
              <a:rPr lang="en-US" altLang="zh-CN"/>
              <a:t>GameController</a:t>
            </a:r>
            <a:r>
              <a:rPr lang="zh-CN" altLang="en-US"/>
              <a:t>类与</a:t>
            </a:r>
            <a:r>
              <a:rPr lang="en-US" altLang="zh-CN"/>
              <a:t>QGraphicsScene</a:t>
            </a:r>
            <a:r>
              <a:rPr lang="zh-CN" altLang="en-US"/>
              <a:t>的</a:t>
            </a:r>
            <a:r>
              <a:rPr lang="zh-CN" altLang="en-US"/>
              <a:t>信息传递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实现</a:t>
            </a:r>
            <a:r>
              <a:rPr lang="en-US" altLang="zh-CN"/>
              <a:t>QGraphicsScene</a:t>
            </a:r>
            <a:r>
              <a:rPr lang="zh-CN" altLang="en-US"/>
              <a:t>与窗口上的</a:t>
            </a:r>
            <a:r>
              <a:rPr lang="en-US" altLang="zh-CN"/>
              <a:t>QWidgetList</a:t>
            </a:r>
            <a:r>
              <a:rPr lang="zh-CN" altLang="en-US"/>
              <a:t>控件的</a:t>
            </a:r>
            <a:r>
              <a:rPr lang="zh-CN" altLang="en-US"/>
              <a:t>信息传递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23" name="图片 22" descr="截屏2022-12-12 下午3.40.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6118860"/>
            <a:ext cx="6223000" cy="442595"/>
          </a:xfrm>
          <a:prstGeom prst="rect">
            <a:avLst/>
          </a:prstGeom>
        </p:spPr>
      </p:pic>
      <p:pic>
        <p:nvPicPr>
          <p:cNvPr id="24" name="图片 23" descr="截屏2022-12-12 下午3.40.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225" y="5295265"/>
            <a:ext cx="6347460" cy="368300"/>
          </a:xfrm>
          <a:prstGeom prst="rect">
            <a:avLst/>
          </a:prstGeom>
        </p:spPr>
      </p:pic>
      <p:pic>
        <p:nvPicPr>
          <p:cNvPr id="25" name="图片 24" descr="截屏2022-12-12 下午3.41.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735" y="2181225"/>
            <a:ext cx="3917950" cy="188150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73335" y="6301740"/>
            <a:ext cx="1144905" cy="3683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/>
              <a:t>效果展示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78130" y="1736725"/>
            <a:ext cx="1247013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400"/>
              <a:t>Qt</a:t>
            </a:r>
            <a:r>
              <a:rPr lang="zh-CN" altLang="en-US" sz="2400"/>
              <a:t>的</a:t>
            </a:r>
            <a:r>
              <a:rPr lang="zh-CN" altLang="en-US" sz="2400"/>
              <a:t>框架学习：</a:t>
            </a:r>
            <a:endParaRPr lang="zh-CN" altLang="en-US" sz="2400"/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2400"/>
              <a:t>  教程参考1：https://qtguide.ustclug.org/</a:t>
            </a:r>
            <a:endParaRPr lang="en-US" altLang="zh-CN" sz="2400"/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accent4"/>
                </a:solidFill>
              </a:rPr>
              <a:t>（贴合QtCreater这个软件，从最基础的底层原理开始教学，深入浅出，想学啥都有）</a:t>
            </a:r>
            <a:endParaRPr lang="en-US" altLang="zh-CN" sz="2000">
              <a:solidFill>
                <a:schemeClr val="accent4"/>
              </a:solidFill>
            </a:endParaRPr>
          </a:p>
          <a:p>
            <a:pPr lvl="1" indent="0">
              <a:buFont typeface="Wingdings" panose="05000000000000000000" charset="0"/>
              <a:buNone/>
            </a:pPr>
            <a:endParaRPr lang="en-US" altLang="zh-CN" sz="2400">
              <a:highlight>
                <a:srgbClr val="FFFF00"/>
              </a:highlight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2400"/>
              <a:t>  教程参考2: https://www.devbean.net/2012/12/qt-study-road-2-snake-1/</a:t>
            </a:r>
            <a:endParaRPr lang="en-US" altLang="zh-CN" sz="2400"/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accent4"/>
                </a:solidFill>
              </a:rPr>
              <a:t>（相较于第一个教程简洁了一点，从实际开发app的角度开始）</a:t>
            </a:r>
            <a:endParaRPr lang="en-US" altLang="zh-CN" sz="2000">
              <a:solidFill>
                <a:schemeClr val="accent4"/>
              </a:solidFill>
            </a:endParaRPr>
          </a:p>
          <a:p>
            <a:pPr lvl="1" indent="0">
              <a:buFont typeface="Wingdings" panose="05000000000000000000" charset="0"/>
              <a:buNone/>
            </a:pPr>
            <a:endParaRPr lang="en-US" altLang="zh-CN" sz="2000">
              <a:solidFill>
                <a:schemeClr val="accent4"/>
              </a:solidFill>
              <a:highlight>
                <a:srgbClr val="FFFF00"/>
              </a:highlight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2000"/>
              <a:t>  </a:t>
            </a:r>
            <a:r>
              <a:rPr lang="zh-CN" altLang="en-US" sz="2000"/>
              <a:t>教程参考</a:t>
            </a:r>
            <a:r>
              <a:rPr lang="en-US" altLang="zh-CN" sz="2000"/>
              <a:t>3:https://blog.csdn.net/print_gqh/article/details/126288491?spm=1001.2014.3001.5501</a:t>
            </a:r>
            <a:endParaRPr lang="en-US" altLang="zh-CN" sz="2000"/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accent4"/>
                </a:solidFill>
              </a:rPr>
              <a:t>（🤡🤡）</a:t>
            </a:r>
            <a:endParaRPr lang="en-US" altLang="zh-CN" sz="2000">
              <a:solidFill>
                <a:schemeClr val="accent4"/>
              </a:solidFill>
            </a:endParaRPr>
          </a:p>
          <a:p>
            <a:pPr lvl="1" indent="0">
              <a:buFont typeface="Wingdings" panose="05000000000000000000" charset="0"/>
              <a:buNone/>
            </a:pPr>
            <a:endParaRPr lang="en-US" altLang="zh-CN" sz="2000">
              <a:solidFill>
                <a:schemeClr val="accent4"/>
              </a:solidFill>
            </a:endParaRPr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400"/>
              <a:t>免费游戏素材</a:t>
            </a:r>
            <a:endParaRPr lang="zh-CN" altLang="en-US" sz="2400"/>
          </a:p>
          <a:p>
            <a:pPr lvl="1" indent="0">
              <a:buFont typeface="Wingdings" panose="05000000000000000000" charset="0"/>
              <a:buNone/>
            </a:pPr>
            <a:r>
              <a:rPr lang="en-US" altLang="zh-CN" sz="2400"/>
              <a:t>  </a:t>
            </a:r>
            <a:r>
              <a:rPr lang="zh-CN" altLang="en-US" sz="2400"/>
              <a:t>https://itch.io/game-assets/top-rated/free</a:t>
            </a:r>
            <a:endParaRPr lang="zh-CN" altLang="en-US" sz="2400"/>
          </a:p>
          <a:p>
            <a:pPr lvl="1" indent="0">
              <a:buFont typeface="Wingdings" panose="05000000000000000000" charset="0"/>
              <a:buNone/>
            </a:pPr>
            <a:endParaRPr lang="en-US" altLang="zh-CN" sz="2400"/>
          </a:p>
        </p:txBody>
      </p:sp>
      <p:sp>
        <p:nvSpPr>
          <p:cNvPr id="14" name="文本框 13"/>
          <p:cNvSpPr txBox="1"/>
          <p:nvPr/>
        </p:nvSpPr>
        <p:spPr>
          <a:xfrm>
            <a:off x="200660" y="903605"/>
            <a:ext cx="1370330" cy="398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2000"/>
              <a:t>一些资</a:t>
            </a:r>
            <a:r>
              <a:rPr lang="zh-CN" altLang="en-US" sz="2000"/>
              <a:t>源</a:t>
            </a:r>
            <a:endParaRPr lang="zh-CN" altLang="en-US" sz="2000"/>
          </a:p>
        </p:txBody>
      </p:sp>
      <p:pic>
        <p:nvPicPr>
          <p:cNvPr id="4" name="图片 3" descr="201681738540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5200" y="0"/>
            <a:ext cx="2226945" cy="2224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577821" y="1134413"/>
            <a:ext cx="9344529" cy="4424746"/>
            <a:chOff x="2577821" y="1134413"/>
            <a:chExt cx="9344529" cy="4424746"/>
          </a:xfrm>
        </p:grpSpPr>
        <p:grpSp>
          <p:nvGrpSpPr>
            <p:cNvPr id="4" name="组合 3"/>
            <p:cNvGrpSpPr/>
            <p:nvPr/>
          </p:nvGrpSpPr>
          <p:grpSpPr>
            <a:xfrm>
              <a:off x="2577821" y="1134413"/>
              <a:ext cx="2634184" cy="1404842"/>
              <a:chOff x="3238675" y="681203"/>
              <a:chExt cx="2634184" cy="1404842"/>
            </a:xfrm>
          </p:grpSpPr>
          <p:sp>
            <p:nvSpPr>
              <p:cNvPr id="115" name="文本框 114"/>
              <p:cNvSpPr txBox="1"/>
              <p:nvPr/>
            </p:nvSpPr>
            <p:spPr>
              <a:xfrm>
                <a:off x="3238675" y="681203"/>
                <a:ext cx="263418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solidFill>
                      <a:schemeClr val="bg1"/>
                    </a:solidFill>
                    <a:latin typeface="+mj-ea"/>
                    <a:ea typeface="+mj-ea"/>
                  </a:defRPr>
                </a:lvl1pPr>
              </a:lstStyle>
              <a:p>
                <a:pPr algn="ctr"/>
                <a:r>
                  <a:rPr lang="zh-CN" altLang="en-US" sz="6000" dirty="0">
                    <a:solidFill>
                      <a:schemeClr val="tx2">
                        <a:lumMod val="50000"/>
                      </a:schemeClr>
                    </a:solidFill>
                  </a:rPr>
                  <a:t>目 录</a:t>
                </a:r>
                <a:endParaRPr lang="zh-CN" altLang="en-US" sz="60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411395" y="1626083"/>
                <a:ext cx="2288540" cy="45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2">
                        <a:lumMod val="50000"/>
                      </a:schemeClr>
                    </a:solidFill>
                  </a:rPr>
                  <a:t>CONTENTS</a:t>
                </a:r>
                <a:endParaRPr lang="zh-CN" altLang="en-US" sz="24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083366" y="3371030"/>
              <a:ext cx="2918887" cy="834051"/>
              <a:chOff x="4096917" y="2941373"/>
              <a:chExt cx="2918887" cy="834051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4096917" y="2941373"/>
                <a:ext cx="834051" cy="83405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01</a:t>
                </a:r>
                <a:endParaRPr lang="zh-CN" altLang="en-US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5108582" y="3044952"/>
                <a:ext cx="1907222" cy="260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sz="2400" dirty="0"/>
                  <a:t>构思过程</a:t>
                </a:r>
                <a:endParaRPr lang="zh-CN" altLang="en-US" sz="2400" dirty="0"/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3083366" y="4725108"/>
              <a:ext cx="3645535" cy="834051"/>
              <a:chOff x="4096917" y="2941373"/>
              <a:chExt cx="3645535" cy="834051"/>
            </a:xfrm>
          </p:grpSpPr>
          <p:sp>
            <p:nvSpPr>
              <p:cNvPr id="119" name="椭圆 118"/>
              <p:cNvSpPr/>
              <p:nvPr/>
            </p:nvSpPr>
            <p:spPr>
              <a:xfrm>
                <a:off x="4096917" y="2941373"/>
                <a:ext cx="834051" cy="83405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03</a:t>
                </a:r>
                <a:endParaRPr lang="zh-CN" altLang="en-US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21" name="文本框 120"/>
              <p:cNvSpPr txBox="1"/>
              <p:nvPr/>
            </p:nvSpPr>
            <p:spPr>
              <a:xfrm>
                <a:off x="5108472" y="3124253"/>
                <a:ext cx="263398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sz="2400" dirty="0"/>
                  <a:t>游戏循环</a:t>
                </a:r>
                <a:r>
                  <a:rPr lang="zh-CN" altLang="en-US" sz="2400" dirty="0"/>
                  <a:t>控制</a:t>
                </a:r>
                <a:endParaRPr lang="zh-CN" altLang="en-US" sz="2400" dirty="0"/>
              </a:p>
            </p:txBody>
          </p:sp>
        </p:grpSp>
        <p:grpSp>
          <p:nvGrpSpPr>
            <p:cNvPr id="123" name="组合 122"/>
            <p:cNvGrpSpPr/>
            <p:nvPr/>
          </p:nvGrpSpPr>
          <p:grpSpPr>
            <a:xfrm>
              <a:off x="7576410" y="3367715"/>
              <a:ext cx="4150995" cy="834051"/>
              <a:chOff x="4096917" y="2941373"/>
              <a:chExt cx="4150995" cy="834051"/>
            </a:xfrm>
          </p:grpSpPr>
          <p:sp>
            <p:nvSpPr>
              <p:cNvPr id="124" name="椭圆 123"/>
              <p:cNvSpPr/>
              <p:nvPr/>
            </p:nvSpPr>
            <p:spPr>
              <a:xfrm>
                <a:off x="4096917" y="2941373"/>
                <a:ext cx="834051" cy="83405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02</a:t>
                </a:r>
                <a:endParaRPr lang="zh-CN" altLang="en-US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26" name="文本框 125"/>
              <p:cNvSpPr txBox="1"/>
              <p:nvPr/>
            </p:nvSpPr>
            <p:spPr>
              <a:xfrm>
                <a:off x="5136412" y="2945183"/>
                <a:ext cx="3111500" cy="724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sz="2400" dirty="0"/>
                  <a:t>Graphics View</a:t>
                </a:r>
                <a:r>
                  <a:rPr lang="en-US" altLang="zh-CN" sz="2400" dirty="0"/>
                  <a:t> </a:t>
                </a:r>
                <a:r>
                  <a:rPr lang="zh-CN" altLang="en-US" sz="2400" dirty="0"/>
                  <a:t>Framework</a:t>
                </a:r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p:grpSp>
        <p:grpSp>
          <p:nvGrpSpPr>
            <p:cNvPr id="128" name="组合 127"/>
            <p:cNvGrpSpPr/>
            <p:nvPr/>
          </p:nvGrpSpPr>
          <p:grpSpPr>
            <a:xfrm>
              <a:off x="7576410" y="4721793"/>
              <a:ext cx="4345940" cy="834051"/>
              <a:chOff x="4096917" y="2941373"/>
              <a:chExt cx="4345940" cy="834051"/>
            </a:xfrm>
          </p:grpSpPr>
          <p:sp>
            <p:nvSpPr>
              <p:cNvPr id="129" name="椭圆 128"/>
              <p:cNvSpPr/>
              <p:nvPr/>
            </p:nvSpPr>
            <p:spPr>
              <a:xfrm>
                <a:off x="4096917" y="2941373"/>
                <a:ext cx="834051" cy="834051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04</a:t>
                </a:r>
                <a:endParaRPr lang="zh-CN" altLang="en-US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31" name="文本框 130"/>
              <p:cNvSpPr txBox="1"/>
              <p:nvPr/>
            </p:nvSpPr>
            <p:spPr>
              <a:xfrm>
                <a:off x="5136412" y="3131238"/>
                <a:ext cx="330644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sz="2400" dirty="0"/>
                  <a:t>Qt</a:t>
                </a:r>
                <a:r>
                  <a:rPr lang="zh-CN" altLang="en-US" sz="2400" dirty="0"/>
                  <a:t>中的消息传递</a:t>
                </a:r>
                <a:endParaRPr lang="zh-CN" altLang="en-US" sz="2400" dirty="0"/>
              </a:p>
            </p:txBody>
          </p:sp>
        </p:grp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103" y="579907"/>
            <a:ext cx="1663700" cy="1498828"/>
          </a:xfrm>
          <a:prstGeom prst="rect">
            <a:avLst/>
          </a:prstGeom>
        </p:spPr>
      </p:pic>
      <p:pic>
        <p:nvPicPr>
          <p:cNvPr id="2" name="图片 1" descr="Dino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" y="10160"/>
            <a:ext cx="619125" cy="619125"/>
          </a:xfrm>
          <a:prstGeom prst="rect">
            <a:avLst/>
          </a:prstGeom>
        </p:spPr>
      </p:pic>
      <p:pic>
        <p:nvPicPr>
          <p:cNvPr id="11" name="图片 10" descr="Din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" y="0"/>
            <a:ext cx="619125" cy="619125"/>
          </a:xfrm>
          <a:prstGeom prst="rect">
            <a:avLst/>
          </a:prstGeom>
        </p:spPr>
      </p:pic>
      <p:pic>
        <p:nvPicPr>
          <p:cNvPr id="12" name="图片 11" descr="Dino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525" y="0"/>
            <a:ext cx="619125" cy="619125"/>
          </a:xfrm>
          <a:prstGeom prst="rect">
            <a:avLst/>
          </a:prstGeom>
        </p:spPr>
      </p:pic>
      <p:pic>
        <p:nvPicPr>
          <p:cNvPr id="13" name="图片 12" descr="Dino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330" y="635"/>
            <a:ext cx="618490" cy="618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截屏2023-04-18 上午10.23.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4305"/>
            <a:ext cx="6021070" cy="3119755"/>
          </a:xfrm>
          <a:prstGeom prst="rect">
            <a:avLst/>
          </a:prstGeom>
        </p:spPr>
      </p:pic>
      <p:pic>
        <p:nvPicPr>
          <p:cNvPr id="2" name="图片 1" descr="截屏2023-04-18 上午10.24.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170" y="3950970"/>
            <a:ext cx="5260975" cy="2757170"/>
          </a:xfrm>
          <a:prstGeom prst="rect">
            <a:avLst/>
          </a:prstGeom>
        </p:spPr>
      </p:pic>
      <p:pic>
        <p:nvPicPr>
          <p:cNvPr id="6" name="图片 5" descr="截屏2023-04-18 上午10.25.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9315"/>
            <a:ext cx="5836920" cy="3125470"/>
          </a:xfrm>
          <a:prstGeom prst="rect">
            <a:avLst/>
          </a:prstGeom>
        </p:spPr>
      </p:pic>
      <p:pic>
        <p:nvPicPr>
          <p:cNvPr id="7" name="图片 6" descr="截屏2023-04-18 上午10.31.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985" y="374015"/>
            <a:ext cx="5681980" cy="303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8" y="300087"/>
            <a:ext cx="1663700" cy="149882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90015" y="2289810"/>
            <a:ext cx="33089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谢谢观看</a:t>
            </a:r>
            <a:endParaRPr lang="zh-CN" altLang="en-US" sz="54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矩形: 圆角 37"/>
          <p:cNvSpPr/>
          <p:nvPr/>
        </p:nvSpPr>
        <p:spPr>
          <a:xfrm>
            <a:off x="1390015" y="3545205"/>
            <a:ext cx="2761615" cy="38417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计算机科学</a:t>
            </a:r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与技术系</a:t>
            </a:r>
            <a:endParaRPr lang="zh-CN" altLang="en-US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矩形: 圆角 38"/>
          <p:cNvSpPr/>
          <p:nvPr/>
        </p:nvSpPr>
        <p:spPr>
          <a:xfrm>
            <a:off x="1390015" y="3978910"/>
            <a:ext cx="2762250" cy="38417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</a:rPr>
              <a:t>201830204 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</a:rPr>
              <a:t>顾秋涵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" name="图片 5" descr="ba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835" y="6127750"/>
            <a:ext cx="609600" cy="609600"/>
          </a:xfrm>
          <a:prstGeom prst="rect">
            <a:avLst/>
          </a:prstGeom>
        </p:spPr>
      </p:pic>
      <p:pic>
        <p:nvPicPr>
          <p:cNvPr id="7" name="图片 6" descr="Dino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" y="6057900"/>
            <a:ext cx="619125" cy="619125"/>
          </a:xfrm>
          <a:prstGeom prst="rect">
            <a:avLst/>
          </a:prstGeom>
        </p:spPr>
      </p:pic>
      <p:pic>
        <p:nvPicPr>
          <p:cNvPr id="8" name="图片 7" descr="Dino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765" y="6047740"/>
            <a:ext cx="619125" cy="619125"/>
          </a:xfrm>
          <a:prstGeom prst="rect">
            <a:avLst/>
          </a:prstGeom>
        </p:spPr>
      </p:pic>
      <p:pic>
        <p:nvPicPr>
          <p:cNvPr id="10" name="图片 9" descr="Dino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570" y="6047740"/>
            <a:ext cx="619125" cy="619125"/>
          </a:xfrm>
          <a:prstGeom prst="rect">
            <a:avLst/>
          </a:prstGeom>
        </p:spPr>
      </p:pic>
      <p:pic>
        <p:nvPicPr>
          <p:cNvPr id="11" name="图片 10" descr="Dino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5375" y="6048375"/>
            <a:ext cx="618490" cy="618490"/>
          </a:xfrm>
          <a:prstGeom prst="rect">
            <a:avLst/>
          </a:prstGeom>
        </p:spPr>
      </p:pic>
      <p:pic>
        <p:nvPicPr>
          <p:cNvPr id="12" name="图片 11" descr="ghos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7055" y="6127750"/>
            <a:ext cx="609600" cy="609600"/>
          </a:xfrm>
          <a:prstGeom prst="rect">
            <a:avLst/>
          </a:prstGeom>
        </p:spPr>
      </p:pic>
      <p:pic>
        <p:nvPicPr>
          <p:cNvPr id="13" name="图片 12" descr="MoonTower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28615"/>
            <a:ext cx="1297940" cy="1308735"/>
          </a:xfrm>
          <a:prstGeom prst="rect">
            <a:avLst/>
          </a:prstGeom>
        </p:spPr>
      </p:pic>
      <p:pic>
        <p:nvPicPr>
          <p:cNvPr id="14" name="图片 13" descr="skelet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7575" y="6057900"/>
            <a:ext cx="609600" cy="609600"/>
          </a:xfrm>
          <a:prstGeom prst="rect">
            <a:avLst/>
          </a:prstGeom>
        </p:spPr>
      </p:pic>
      <p:pic>
        <p:nvPicPr>
          <p:cNvPr id="15" name="图片 14" descr="fro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7315" y="604329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36301" y="2704358"/>
            <a:ext cx="5441530" cy="2488134"/>
            <a:chOff x="836301" y="2747538"/>
            <a:chExt cx="5441530" cy="2488134"/>
          </a:xfrm>
        </p:grpSpPr>
        <p:grpSp>
          <p:nvGrpSpPr>
            <p:cNvPr id="11" name="组合 10"/>
            <p:cNvGrpSpPr/>
            <p:nvPr/>
          </p:nvGrpSpPr>
          <p:grpSpPr>
            <a:xfrm>
              <a:off x="836301" y="2747538"/>
              <a:ext cx="5441530" cy="1677383"/>
              <a:chOff x="1531344" y="2590308"/>
              <a:chExt cx="5441530" cy="1677383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3089880" y="2912666"/>
                <a:ext cx="3882994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b="1" dirty="0"/>
                  <a:t>构思过程</a:t>
                </a:r>
                <a:endParaRPr lang="zh-CN" altLang="en-US" b="1" dirty="0"/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1531344" y="2590308"/>
                <a:ext cx="1393330" cy="1677383"/>
                <a:chOff x="1322024" y="2567225"/>
                <a:chExt cx="1393330" cy="1677383"/>
              </a:xfrm>
            </p:grpSpPr>
            <p:sp>
              <p:nvSpPr>
                <p:cNvPr id="8" name="文本框 7"/>
                <p:cNvSpPr txBox="1"/>
                <p:nvPr/>
              </p:nvSpPr>
              <p:spPr>
                <a:xfrm>
                  <a:off x="1322024" y="2567225"/>
                  <a:ext cx="1393330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0" dirty="0">
                      <a:solidFill>
                        <a:schemeClr val="accent2"/>
                      </a:solidFill>
                      <a:latin typeface="+mj-ea"/>
                      <a:ea typeface="+mj-ea"/>
                    </a:rPr>
                    <a:t>01</a:t>
                  </a:r>
                  <a:endParaRPr lang="zh-CN" altLang="en-US" sz="8000" dirty="0">
                    <a:solidFill>
                      <a:schemeClr val="accent2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1438242" y="3598277"/>
                  <a:ext cx="116089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600" dirty="0">
                      <a:solidFill>
                        <a:schemeClr val="accent2"/>
                      </a:solidFill>
                    </a:rPr>
                    <a:t>PART</a:t>
                  </a:r>
                  <a:endParaRPr lang="zh-CN" altLang="en-US" sz="3600" dirty="0">
                    <a:solidFill>
                      <a:schemeClr val="accent2"/>
                    </a:solidFill>
                  </a:endParaRPr>
                </a:p>
              </p:txBody>
            </p:sp>
          </p:grpSp>
        </p:grpSp>
        <p:sp>
          <p:nvSpPr>
            <p:cNvPr id="21" name="iconfont-11206-4016502"/>
            <p:cNvSpPr>
              <a:spLocks noChangeAspect="1"/>
            </p:cNvSpPr>
            <p:nvPr/>
          </p:nvSpPr>
          <p:spPr bwMode="auto">
            <a:xfrm>
              <a:off x="1380877" y="4567644"/>
              <a:ext cx="527396" cy="668028"/>
            </a:xfrm>
            <a:custGeom>
              <a:avLst/>
              <a:gdLst>
                <a:gd name="connsiteX0" fmla="*/ 76244 w 457214"/>
                <a:gd name="connsiteY0" fmla="*/ 487668 h 579131"/>
                <a:gd name="connsiteX1" fmla="*/ 380970 w 457214"/>
                <a:gd name="connsiteY1" fmla="*/ 487668 h 579131"/>
                <a:gd name="connsiteX2" fmla="*/ 396206 w 457214"/>
                <a:gd name="connsiteY2" fmla="*/ 502895 h 579131"/>
                <a:gd name="connsiteX3" fmla="*/ 380970 w 457214"/>
                <a:gd name="connsiteY3" fmla="*/ 518122 h 579131"/>
                <a:gd name="connsiteX4" fmla="*/ 76244 w 457214"/>
                <a:gd name="connsiteY4" fmla="*/ 518122 h 579131"/>
                <a:gd name="connsiteX5" fmla="*/ 61008 w 457214"/>
                <a:gd name="connsiteY5" fmla="*/ 502895 h 579131"/>
                <a:gd name="connsiteX6" fmla="*/ 76244 w 457214"/>
                <a:gd name="connsiteY6" fmla="*/ 487668 h 579131"/>
                <a:gd name="connsiteX7" fmla="*/ 45721 w 457214"/>
                <a:gd name="connsiteY7" fmla="*/ 30481 h 579131"/>
                <a:gd name="connsiteX8" fmla="*/ 30481 w 457214"/>
                <a:gd name="connsiteY8" fmla="*/ 45721 h 579131"/>
                <a:gd name="connsiteX9" fmla="*/ 30481 w 457214"/>
                <a:gd name="connsiteY9" fmla="*/ 442016 h 579131"/>
                <a:gd name="connsiteX10" fmla="*/ 76202 w 457214"/>
                <a:gd name="connsiteY10" fmla="*/ 426728 h 579131"/>
                <a:gd name="connsiteX11" fmla="*/ 350531 w 457214"/>
                <a:gd name="connsiteY11" fmla="*/ 426728 h 579131"/>
                <a:gd name="connsiteX12" fmla="*/ 365771 w 457214"/>
                <a:gd name="connsiteY12" fmla="*/ 411488 h 579131"/>
                <a:gd name="connsiteX13" fmla="*/ 365771 w 457214"/>
                <a:gd name="connsiteY13" fmla="*/ 45721 h 579131"/>
                <a:gd name="connsiteX14" fmla="*/ 350531 w 457214"/>
                <a:gd name="connsiteY14" fmla="*/ 30481 h 579131"/>
                <a:gd name="connsiteX15" fmla="*/ 45721 w 457214"/>
                <a:gd name="connsiteY15" fmla="*/ 0 h 579131"/>
                <a:gd name="connsiteX16" fmla="*/ 350531 w 457214"/>
                <a:gd name="connsiteY16" fmla="*/ 0 h 579131"/>
                <a:gd name="connsiteX17" fmla="*/ 396252 w 457214"/>
                <a:gd name="connsiteY17" fmla="*/ 45721 h 579131"/>
                <a:gd name="connsiteX18" fmla="*/ 396252 w 457214"/>
                <a:gd name="connsiteY18" fmla="*/ 411488 h 579131"/>
                <a:gd name="connsiteX19" fmla="*/ 350531 w 457214"/>
                <a:gd name="connsiteY19" fmla="*/ 457209 h 579131"/>
                <a:gd name="connsiteX20" fmla="*/ 76202 w 457214"/>
                <a:gd name="connsiteY20" fmla="*/ 457209 h 579131"/>
                <a:gd name="connsiteX21" fmla="*/ 30481 w 457214"/>
                <a:gd name="connsiteY21" fmla="*/ 502930 h 579131"/>
                <a:gd name="connsiteX22" fmla="*/ 76202 w 457214"/>
                <a:gd name="connsiteY22" fmla="*/ 548651 h 579131"/>
                <a:gd name="connsiteX23" fmla="*/ 411493 w 457214"/>
                <a:gd name="connsiteY23" fmla="*/ 548651 h 579131"/>
                <a:gd name="connsiteX24" fmla="*/ 426733 w 457214"/>
                <a:gd name="connsiteY24" fmla="*/ 533410 h 579131"/>
                <a:gd name="connsiteX25" fmla="*/ 426733 w 457214"/>
                <a:gd name="connsiteY25" fmla="*/ 76202 h 579131"/>
                <a:gd name="connsiteX26" fmla="*/ 441974 w 457214"/>
                <a:gd name="connsiteY26" fmla="*/ 60961 h 579131"/>
                <a:gd name="connsiteX27" fmla="*/ 457214 w 457214"/>
                <a:gd name="connsiteY27" fmla="*/ 76202 h 579131"/>
                <a:gd name="connsiteX28" fmla="*/ 457214 w 457214"/>
                <a:gd name="connsiteY28" fmla="*/ 533410 h 579131"/>
                <a:gd name="connsiteX29" fmla="*/ 411493 w 457214"/>
                <a:gd name="connsiteY29" fmla="*/ 579131 h 579131"/>
                <a:gd name="connsiteX30" fmla="*/ 76202 w 457214"/>
                <a:gd name="connsiteY30" fmla="*/ 579131 h 579131"/>
                <a:gd name="connsiteX31" fmla="*/ 0 w 457214"/>
                <a:gd name="connsiteY31" fmla="*/ 502930 h 579131"/>
                <a:gd name="connsiteX32" fmla="*/ 0 w 457214"/>
                <a:gd name="connsiteY32" fmla="*/ 45721 h 579131"/>
                <a:gd name="connsiteX33" fmla="*/ 45721 w 457214"/>
                <a:gd name="connsiteY33" fmla="*/ 0 h 57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57214" h="579131">
                  <a:moveTo>
                    <a:pt x="76244" y="487668"/>
                  </a:moveTo>
                  <a:lnTo>
                    <a:pt x="380970" y="487668"/>
                  </a:lnTo>
                  <a:cubicBezTo>
                    <a:pt x="389397" y="487668"/>
                    <a:pt x="396206" y="494473"/>
                    <a:pt x="396206" y="502895"/>
                  </a:cubicBezTo>
                  <a:cubicBezTo>
                    <a:pt x="396206" y="511318"/>
                    <a:pt x="389397" y="518122"/>
                    <a:pt x="380970" y="518122"/>
                  </a:cubicBezTo>
                  <a:lnTo>
                    <a:pt x="76244" y="518122"/>
                  </a:lnTo>
                  <a:cubicBezTo>
                    <a:pt x="67817" y="518122"/>
                    <a:pt x="61008" y="511318"/>
                    <a:pt x="61008" y="502895"/>
                  </a:cubicBezTo>
                  <a:cubicBezTo>
                    <a:pt x="61008" y="494473"/>
                    <a:pt x="67817" y="487668"/>
                    <a:pt x="76244" y="487668"/>
                  </a:cubicBezTo>
                  <a:close/>
                  <a:moveTo>
                    <a:pt x="45721" y="30481"/>
                  </a:moveTo>
                  <a:cubicBezTo>
                    <a:pt x="37292" y="30481"/>
                    <a:pt x="30481" y="37291"/>
                    <a:pt x="30481" y="45721"/>
                  </a:cubicBezTo>
                  <a:lnTo>
                    <a:pt x="30481" y="442016"/>
                  </a:lnTo>
                  <a:cubicBezTo>
                    <a:pt x="43245" y="432443"/>
                    <a:pt x="59057" y="426728"/>
                    <a:pt x="76202" y="426728"/>
                  </a:cubicBezTo>
                  <a:lnTo>
                    <a:pt x="350531" y="426728"/>
                  </a:lnTo>
                  <a:cubicBezTo>
                    <a:pt x="358961" y="426728"/>
                    <a:pt x="365771" y="419918"/>
                    <a:pt x="365771" y="411488"/>
                  </a:cubicBezTo>
                  <a:lnTo>
                    <a:pt x="365771" y="45721"/>
                  </a:lnTo>
                  <a:cubicBezTo>
                    <a:pt x="365771" y="37291"/>
                    <a:pt x="358961" y="30481"/>
                    <a:pt x="350531" y="30481"/>
                  </a:cubicBezTo>
                  <a:close/>
                  <a:moveTo>
                    <a:pt x="45721" y="0"/>
                  </a:moveTo>
                  <a:lnTo>
                    <a:pt x="350531" y="0"/>
                  </a:lnTo>
                  <a:cubicBezTo>
                    <a:pt x="375725" y="0"/>
                    <a:pt x="396252" y="20527"/>
                    <a:pt x="396252" y="45721"/>
                  </a:cubicBezTo>
                  <a:lnTo>
                    <a:pt x="396252" y="411488"/>
                  </a:lnTo>
                  <a:cubicBezTo>
                    <a:pt x="396252" y="436682"/>
                    <a:pt x="375725" y="457209"/>
                    <a:pt x="350531" y="457209"/>
                  </a:cubicBezTo>
                  <a:lnTo>
                    <a:pt x="76202" y="457209"/>
                  </a:lnTo>
                  <a:cubicBezTo>
                    <a:pt x="51008" y="457209"/>
                    <a:pt x="30481" y="477736"/>
                    <a:pt x="30481" y="502930"/>
                  </a:cubicBezTo>
                  <a:cubicBezTo>
                    <a:pt x="30481" y="528124"/>
                    <a:pt x="51008" y="548651"/>
                    <a:pt x="76202" y="548651"/>
                  </a:cubicBezTo>
                  <a:lnTo>
                    <a:pt x="411493" y="548651"/>
                  </a:lnTo>
                  <a:cubicBezTo>
                    <a:pt x="419922" y="548651"/>
                    <a:pt x="426733" y="541840"/>
                    <a:pt x="426733" y="533410"/>
                  </a:cubicBezTo>
                  <a:lnTo>
                    <a:pt x="426733" y="76202"/>
                  </a:lnTo>
                  <a:cubicBezTo>
                    <a:pt x="426733" y="67772"/>
                    <a:pt x="433544" y="60961"/>
                    <a:pt x="441974" y="60961"/>
                  </a:cubicBezTo>
                  <a:cubicBezTo>
                    <a:pt x="450403" y="60961"/>
                    <a:pt x="457214" y="67772"/>
                    <a:pt x="457214" y="76202"/>
                  </a:cubicBezTo>
                  <a:lnTo>
                    <a:pt x="457214" y="533410"/>
                  </a:lnTo>
                  <a:cubicBezTo>
                    <a:pt x="457214" y="558604"/>
                    <a:pt x="436687" y="579131"/>
                    <a:pt x="411493" y="579131"/>
                  </a:cubicBezTo>
                  <a:lnTo>
                    <a:pt x="76202" y="579131"/>
                  </a:lnTo>
                  <a:cubicBezTo>
                    <a:pt x="34196" y="579131"/>
                    <a:pt x="0" y="544936"/>
                    <a:pt x="0" y="502930"/>
                  </a:cubicBezTo>
                  <a:lnTo>
                    <a:pt x="0" y="45721"/>
                  </a:lnTo>
                  <a:cubicBezTo>
                    <a:pt x="0" y="20527"/>
                    <a:pt x="20527" y="0"/>
                    <a:pt x="457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6" y="513474"/>
            <a:ext cx="1663700" cy="1498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ino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970" y="0"/>
            <a:ext cx="701675" cy="7016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77950" y="2275205"/>
            <a:ext cx="561530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"/>
            </a:pPr>
            <a:r>
              <a:rPr lang="en-US" altLang="zh-CN" sz="2400"/>
              <a:t> MacOS 10.15.6</a:t>
            </a:r>
            <a:endParaRPr lang="zh-CN" altLang="en-US" sz="2400"/>
          </a:p>
          <a:p>
            <a:pPr indent="0">
              <a:buFont typeface="Wingdings" panose="05000000000000000000" charset="0"/>
              <a:buNone/>
            </a:pPr>
            <a:endParaRPr lang="zh-CN" altLang="en-US" sz="2400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en-US" altLang="zh-CN" sz="2400"/>
              <a:t> Qt Creator 4.11.1</a:t>
            </a:r>
            <a:endParaRPr lang="en-US" altLang="zh-CN" sz="2400"/>
          </a:p>
          <a:p>
            <a:pPr indent="0">
              <a:buFont typeface="Wingdings" panose="05000000000000000000" charset="0"/>
              <a:buNone/>
            </a:pPr>
            <a:endParaRPr lang="en-US" altLang="zh-CN" sz="2400"/>
          </a:p>
          <a:p>
            <a:pPr indent="0">
              <a:buFont typeface="Wingdings" panose="05000000000000000000" charset="0"/>
              <a:buNone/>
            </a:pPr>
            <a:r>
              <a:rPr lang="en-US" altLang="zh-CN" sz="2400"/>
              <a:t>   </a:t>
            </a:r>
            <a:r>
              <a:rPr lang="zh-CN" altLang="en-US" sz="2400"/>
              <a:t>命令行？</a:t>
            </a:r>
            <a:endParaRPr lang="zh-CN" altLang="en-US" sz="2400"/>
          </a:p>
          <a:p>
            <a:pPr indent="0">
              <a:buFont typeface="Wingdings" panose="05000000000000000000" charset="0"/>
              <a:buNone/>
            </a:pPr>
            <a:r>
              <a:rPr lang="en-US" altLang="zh-CN" sz="2400"/>
              <a:t>   </a:t>
            </a:r>
            <a:r>
              <a:rPr lang="zh-CN" altLang="en-US" sz="2400"/>
              <a:t>游戏引擎：</a:t>
            </a:r>
            <a:r>
              <a:rPr lang="en-US" altLang="zh-CN" sz="2400"/>
              <a:t>UE5</a:t>
            </a:r>
            <a:r>
              <a:rPr lang="zh-CN" altLang="en-US" sz="2400"/>
              <a:t>、</a:t>
            </a:r>
            <a:r>
              <a:rPr lang="en-US" altLang="zh-CN" sz="2400"/>
              <a:t>Unity?</a:t>
            </a:r>
            <a:endParaRPr lang="en-US" altLang="zh-CN" sz="2400"/>
          </a:p>
          <a:p>
            <a:pPr indent="0">
              <a:buFont typeface="Wingdings" panose="05000000000000000000" charset="0"/>
              <a:buNone/>
            </a:pPr>
            <a:r>
              <a:rPr lang="en-US" altLang="zh-CN" sz="2400"/>
              <a:t>   OpenGL</a:t>
            </a:r>
            <a:r>
              <a:rPr lang="zh-CN" altLang="en-US" sz="2400"/>
              <a:t>渲染？</a:t>
            </a:r>
            <a:endParaRPr lang="zh-CN" altLang="en-US" sz="2400"/>
          </a:p>
        </p:txBody>
      </p:sp>
      <p:grpSp>
        <p:nvGrpSpPr>
          <p:cNvPr id="66" name="组合 65"/>
          <p:cNvGrpSpPr/>
          <p:nvPr/>
        </p:nvGrpSpPr>
        <p:grpSpPr>
          <a:xfrm>
            <a:off x="1165225" y="0"/>
            <a:ext cx="5102860" cy="469265"/>
            <a:chOff x="760404" y="3742038"/>
            <a:chExt cx="2429933" cy="482600"/>
          </a:xfrm>
        </p:grpSpPr>
        <p:sp>
          <p:nvSpPr>
            <p:cNvPr id="67" name="矩形 66"/>
            <p:cNvSpPr/>
            <p:nvPr/>
          </p:nvSpPr>
          <p:spPr>
            <a:xfrm>
              <a:off x="760404" y="3742038"/>
              <a:ext cx="2429933" cy="4826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291687" y="3815832"/>
              <a:ext cx="782864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  <a:cs typeface="微软雅黑" charset="0"/>
                </a:rPr>
                <a:t>01 </a:t>
              </a:r>
              <a:r>
                <a:rPr lang="zh-CN" altLang="en-US" b="1" dirty="0">
                  <a:solidFill>
                    <a:schemeClr val="bg1"/>
                  </a:solidFill>
                  <a:latin typeface="微软雅黑" charset="0"/>
                  <a:ea typeface="微软雅黑" charset="0"/>
                  <a:cs typeface="微软雅黑" charset="0"/>
                </a:rPr>
                <a:t>构思过程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4684395" y="0"/>
            <a:ext cx="2843530" cy="469265"/>
            <a:chOff x="3190337" y="3742038"/>
            <a:chExt cx="3369734" cy="482600"/>
          </a:xfrm>
        </p:grpSpPr>
        <p:sp>
          <p:nvSpPr>
            <p:cNvPr id="70" name="矩形 69"/>
            <p:cNvSpPr/>
            <p:nvPr/>
          </p:nvSpPr>
          <p:spPr>
            <a:xfrm>
              <a:off x="3190337" y="3742038"/>
              <a:ext cx="3369734" cy="4826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4587696" y="3815698"/>
              <a:ext cx="1084851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02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343140" y="0"/>
            <a:ext cx="2621915" cy="469265"/>
            <a:chOff x="6560071" y="3742038"/>
            <a:chExt cx="2429933" cy="482600"/>
          </a:xfrm>
        </p:grpSpPr>
        <p:sp>
          <p:nvSpPr>
            <p:cNvPr id="15" name="矩形 14"/>
            <p:cNvSpPr/>
            <p:nvPr/>
          </p:nvSpPr>
          <p:spPr>
            <a:xfrm>
              <a:off x="6560071" y="3742038"/>
              <a:ext cx="2429933" cy="4826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486456" y="3815951"/>
              <a:ext cx="574687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03</a:t>
              </a:r>
              <a:endParaRPr lang="en-US" altLang="zh-CN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861550" y="0"/>
            <a:ext cx="2330450" cy="469265"/>
            <a:chOff x="8124499" y="3742038"/>
            <a:chExt cx="2312035" cy="482600"/>
          </a:xfrm>
          <a:solidFill>
            <a:srgbClr val="8D539A"/>
          </a:solidFill>
        </p:grpSpPr>
        <p:sp>
          <p:nvSpPr>
            <p:cNvPr id="18" name="矩形 17"/>
            <p:cNvSpPr/>
            <p:nvPr/>
          </p:nvSpPr>
          <p:spPr>
            <a:xfrm>
              <a:off x="8124499" y="3742038"/>
              <a:ext cx="2312035" cy="482600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994553" y="3799307"/>
              <a:ext cx="574687" cy="3787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04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476885" y="1030605"/>
            <a:ext cx="1804670" cy="398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2000"/>
              <a:t>确定</a:t>
            </a:r>
            <a:r>
              <a:rPr lang="zh-CN" altLang="en-US" sz="2000"/>
              <a:t>开发环境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ino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970" y="0"/>
            <a:ext cx="701675" cy="7016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78885" y="1960880"/>
            <a:ext cx="30003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地图</a:t>
            </a:r>
            <a:r>
              <a:rPr lang="zh-CN" altLang="en-US"/>
              <a:t>如何导入和</a:t>
            </a:r>
            <a:r>
              <a:rPr lang="zh-CN" altLang="en-US"/>
              <a:t>显示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角色</a:t>
            </a:r>
            <a:r>
              <a:rPr lang="zh-CN" altLang="en-US"/>
              <a:t>如何显示和</a:t>
            </a:r>
            <a:r>
              <a:rPr lang="zh-CN" altLang="en-US"/>
              <a:t>移动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角色如何定位和</a:t>
            </a:r>
            <a:r>
              <a:rPr lang="zh-CN" altLang="en-US"/>
              <a:t>互相攻击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游戏如何循环</a:t>
            </a:r>
            <a:r>
              <a:rPr lang="zh-CN" altLang="en-US"/>
              <a:t>和刷新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6885" y="1859915"/>
            <a:ext cx="19170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"/>
            </a:pPr>
            <a:r>
              <a:rPr lang="en-US" altLang="zh-CN" sz="2400"/>
              <a:t> </a:t>
            </a:r>
            <a:r>
              <a:rPr lang="zh-CN" altLang="en-US" sz="2400"/>
              <a:t>显示动画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 sz="2400"/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 sz="2400"/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 sz="2400"/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 sz="2400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en-US" altLang="zh-CN" sz="2400"/>
              <a:t> </a:t>
            </a:r>
            <a:r>
              <a:rPr lang="zh-CN" altLang="en-US" sz="2400"/>
              <a:t>动画交互</a:t>
            </a:r>
            <a:endParaRPr lang="zh-CN" altLang="en-US" sz="2400"/>
          </a:p>
        </p:txBody>
      </p:sp>
      <p:sp>
        <p:nvSpPr>
          <p:cNvPr id="7" name="右箭头 6"/>
          <p:cNvSpPr/>
          <p:nvPr/>
        </p:nvSpPr>
        <p:spPr>
          <a:xfrm>
            <a:off x="2724150" y="2767330"/>
            <a:ext cx="648335" cy="417830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>
            <a:off x="1165225" y="0"/>
            <a:ext cx="5102860" cy="469265"/>
            <a:chOff x="760404" y="3742038"/>
            <a:chExt cx="2429933" cy="482600"/>
          </a:xfrm>
        </p:grpSpPr>
        <p:sp>
          <p:nvSpPr>
            <p:cNvPr id="67" name="矩形 66"/>
            <p:cNvSpPr/>
            <p:nvPr/>
          </p:nvSpPr>
          <p:spPr>
            <a:xfrm>
              <a:off x="760404" y="3742038"/>
              <a:ext cx="2429933" cy="4826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291687" y="3815832"/>
              <a:ext cx="782864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  <a:cs typeface="微软雅黑" charset="0"/>
                </a:rPr>
                <a:t>01 </a:t>
              </a:r>
              <a:r>
                <a:rPr lang="zh-CN" altLang="en-US" b="1" dirty="0">
                  <a:solidFill>
                    <a:schemeClr val="bg1"/>
                  </a:solidFill>
                  <a:latin typeface="微软雅黑" charset="0"/>
                  <a:ea typeface="微软雅黑" charset="0"/>
                  <a:cs typeface="微软雅黑" charset="0"/>
                </a:rPr>
                <a:t>构思过程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4684395" y="0"/>
            <a:ext cx="2843530" cy="469265"/>
            <a:chOff x="3190337" y="3742038"/>
            <a:chExt cx="3369734" cy="482600"/>
          </a:xfrm>
        </p:grpSpPr>
        <p:sp>
          <p:nvSpPr>
            <p:cNvPr id="70" name="矩形 69"/>
            <p:cNvSpPr/>
            <p:nvPr/>
          </p:nvSpPr>
          <p:spPr>
            <a:xfrm>
              <a:off x="3190337" y="3742038"/>
              <a:ext cx="3369734" cy="4826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4587696" y="3815698"/>
              <a:ext cx="1084851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02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343140" y="0"/>
            <a:ext cx="2621915" cy="469265"/>
            <a:chOff x="6560071" y="3742038"/>
            <a:chExt cx="2429933" cy="482600"/>
          </a:xfrm>
        </p:grpSpPr>
        <p:sp>
          <p:nvSpPr>
            <p:cNvPr id="15" name="矩形 14"/>
            <p:cNvSpPr/>
            <p:nvPr/>
          </p:nvSpPr>
          <p:spPr>
            <a:xfrm>
              <a:off x="6560071" y="3742038"/>
              <a:ext cx="2429933" cy="4826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486456" y="3815951"/>
              <a:ext cx="574687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03</a:t>
              </a:r>
              <a:endParaRPr lang="en-US" altLang="zh-CN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861550" y="0"/>
            <a:ext cx="2330450" cy="469265"/>
            <a:chOff x="8124499" y="3742038"/>
            <a:chExt cx="2312035" cy="482600"/>
          </a:xfrm>
          <a:solidFill>
            <a:srgbClr val="8D539A"/>
          </a:solidFill>
        </p:grpSpPr>
        <p:sp>
          <p:nvSpPr>
            <p:cNvPr id="18" name="矩形 17"/>
            <p:cNvSpPr/>
            <p:nvPr/>
          </p:nvSpPr>
          <p:spPr>
            <a:xfrm>
              <a:off x="8124499" y="3742038"/>
              <a:ext cx="2312035" cy="482600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994553" y="3799307"/>
              <a:ext cx="574687" cy="3787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04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7329170" y="2205990"/>
            <a:ext cx="4793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Graphics View Framework</a:t>
            </a:r>
            <a:r>
              <a:rPr lang="zh-CN" altLang="en-US"/>
              <a:t>、QPainter </a:t>
            </a:r>
            <a:endParaRPr lang="zh-CN" altLang="en-US"/>
          </a:p>
        </p:txBody>
      </p:sp>
      <p:sp>
        <p:nvSpPr>
          <p:cNvPr id="24" name="右中括号 23"/>
          <p:cNvSpPr/>
          <p:nvPr/>
        </p:nvSpPr>
        <p:spPr>
          <a:xfrm>
            <a:off x="6239510" y="2104390"/>
            <a:ext cx="75565" cy="591185"/>
          </a:xfrm>
          <a:prstGeom prst="rightBracke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>
            <a:stCxn id="24" idx="2"/>
            <a:endCxn id="20" idx="1"/>
          </p:cNvCxnSpPr>
          <p:nvPr/>
        </p:nvCxnSpPr>
        <p:spPr>
          <a:xfrm flipV="1">
            <a:off x="6315075" y="2390140"/>
            <a:ext cx="1014095" cy="10160"/>
          </a:xfrm>
          <a:prstGeom prst="straightConnector1">
            <a:avLst/>
          </a:prstGeom>
          <a:ln w="28575">
            <a:solidFill>
              <a:srgbClr val="80499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6499860" y="3248660"/>
            <a:ext cx="847725" cy="0"/>
          </a:xfrm>
          <a:prstGeom prst="straightConnector1">
            <a:avLst/>
          </a:prstGeom>
          <a:ln w="28575">
            <a:solidFill>
              <a:srgbClr val="80499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329170" y="3064510"/>
            <a:ext cx="4793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冲突检测</a:t>
            </a:r>
            <a:r>
              <a:rPr lang="zh-CN" altLang="en-US"/>
              <a:t>机制 </a:t>
            </a:r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6113780" y="3808095"/>
            <a:ext cx="1232535" cy="0"/>
          </a:xfrm>
          <a:prstGeom prst="straightConnector1">
            <a:avLst/>
          </a:prstGeom>
          <a:ln w="28575">
            <a:solidFill>
              <a:srgbClr val="80499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329170" y="3622675"/>
            <a:ext cx="4793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时钟设计</a:t>
            </a:r>
            <a:r>
              <a:rPr lang="en-US" altLang="zh-CN"/>
              <a:t> --&gt; </a:t>
            </a:r>
            <a:r>
              <a:rPr lang="zh-CN" altLang="en-US"/>
              <a:t>设计成单独的</a:t>
            </a:r>
            <a:r>
              <a:rPr lang="zh-CN" altLang="en-US"/>
              <a:t>类 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3965575" y="4462145"/>
            <a:ext cx="19761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增加词缀机制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增加攻击效果</a:t>
            </a:r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3683635" y="4226560"/>
            <a:ext cx="25406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76885" y="1030605"/>
            <a:ext cx="1341120" cy="398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2000"/>
              <a:t>需求分析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36301" y="2747538"/>
            <a:ext cx="11087346" cy="2638014"/>
            <a:chOff x="836301" y="2747538"/>
            <a:chExt cx="11087346" cy="2638014"/>
          </a:xfrm>
        </p:grpSpPr>
        <p:grpSp>
          <p:nvGrpSpPr>
            <p:cNvPr id="11" name="组合 10"/>
            <p:cNvGrpSpPr/>
            <p:nvPr/>
          </p:nvGrpSpPr>
          <p:grpSpPr>
            <a:xfrm>
              <a:off x="836301" y="2747538"/>
              <a:ext cx="11087346" cy="2638014"/>
              <a:chOff x="1531344" y="2590308"/>
              <a:chExt cx="11087346" cy="2638014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061305" y="2674947"/>
                <a:ext cx="9557385" cy="2553375"/>
                <a:chOff x="2213006" y="2654362"/>
                <a:chExt cx="9557385" cy="2553375"/>
              </a:xfrm>
            </p:grpSpPr>
            <p:sp>
              <p:nvSpPr>
                <p:cNvPr id="3" name="文本框 2"/>
                <p:cNvSpPr txBox="1"/>
                <p:nvPr/>
              </p:nvSpPr>
              <p:spPr>
                <a:xfrm>
                  <a:off x="2213006" y="2654362"/>
                  <a:ext cx="9557385" cy="768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5400">
                      <a:solidFill>
                        <a:schemeClr val="tx2">
                          <a:lumMod val="50000"/>
                        </a:schemeClr>
                      </a:solidFill>
                      <a:latin typeface="+mj-ea"/>
                      <a:ea typeface="+mj-ea"/>
                    </a:defRPr>
                  </a:lvl1pPr>
                </a:lstStyle>
                <a:p>
                  <a:r>
                    <a:rPr lang="zh-CN" altLang="en-US" sz="4400" b="1" dirty="0">
                      <a:sym typeface="+mn-ea"/>
                    </a:rPr>
                    <a:t>Graphics View</a:t>
                  </a:r>
                  <a:r>
                    <a:rPr lang="en-US" altLang="zh-CN" sz="4400" b="1" dirty="0">
                      <a:sym typeface="+mn-ea"/>
                    </a:rPr>
                    <a:t> </a:t>
                  </a:r>
                  <a:r>
                    <a:rPr lang="zh-CN" altLang="en-US" sz="4400" b="1" dirty="0">
                      <a:sym typeface="+mn-ea"/>
                    </a:rPr>
                    <a:t>Framework</a:t>
                  </a:r>
                  <a:endParaRPr lang="zh-CN" altLang="en-US" sz="4400" b="1" dirty="0"/>
                </a:p>
              </p:txBody>
            </p:sp>
            <p:sp>
              <p:nvSpPr>
                <p:cNvPr id="5" name="文本框 4"/>
                <p:cNvSpPr txBox="1"/>
                <p:nvPr/>
              </p:nvSpPr>
              <p:spPr>
                <a:xfrm>
                  <a:off x="2213006" y="3577692"/>
                  <a:ext cx="5762494" cy="16300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anose="05000000000000000000" charset="0"/>
                    <a:buChar char=""/>
                  </a:pPr>
                  <a:r>
                    <a:rPr lang="zh-CN" altLang="en-US" sz="2000" dirty="0">
                      <a:solidFill>
                        <a:schemeClr val="tx2">
                          <a:lumMod val="50000"/>
                        </a:schemeClr>
                      </a:solidFill>
                      <a:latin typeface="字魂58号-创中黑" panose="00000500000000000000" pitchFamily="2" charset="-122"/>
                      <a:ea typeface="字魂58号-创中黑" panose="00000500000000000000" pitchFamily="2" charset="-122"/>
                    </a:rPr>
                    <a:t>学习基础知识</a:t>
                  </a:r>
                  <a:endParaRPr lang="zh-CN" altLang="en-US" sz="2000" dirty="0">
                    <a:solidFill>
                      <a:schemeClr val="tx2">
                        <a:lumMod val="50000"/>
                      </a:schemeClr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</a:endParaRPr>
                </a:p>
                <a:p>
                  <a:pPr marL="285750" indent="-285750">
                    <a:buFont typeface="Wingdings" panose="05000000000000000000" charset="0"/>
                    <a:buChar char=""/>
                  </a:pPr>
                  <a:r>
                    <a:rPr lang="zh-CN" altLang="en-US" sz="2000" dirty="0">
                      <a:solidFill>
                        <a:schemeClr val="tx2">
                          <a:lumMod val="50000"/>
                        </a:schemeClr>
                      </a:solidFill>
                      <a:latin typeface="字魂58号-创中黑" panose="00000500000000000000" pitchFamily="2" charset="-122"/>
                      <a:ea typeface="字魂58号-创中黑" panose="00000500000000000000" pitchFamily="2" charset="-122"/>
                    </a:rPr>
                    <a:t>应用：绘制地图</a:t>
                  </a:r>
                  <a:endParaRPr lang="zh-CN" altLang="en-US" sz="2000" dirty="0">
                    <a:solidFill>
                      <a:schemeClr val="tx2">
                        <a:lumMod val="50000"/>
                      </a:schemeClr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</a:endParaRPr>
                </a:p>
                <a:p>
                  <a:pPr marL="285750" indent="-285750">
                    <a:buFont typeface="Wingdings" panose="05000000000000000000" charset="0"/>
                    <a:buChar char=""/>
                  </a:pPr>
                  <a:r>
                    <a:rPr lang="zh-CN" altLang="en-US" sz="2000" dirty="0">
                      <a:solidFill>
                        <a:schemeClr val="tx2">
                          <a:lumMod val="50000"/>
                        </a:schemeClr>
                      </a:solidFill>
                      <a:latin typeface="字魂58号-创中黑" panose="00000500000000000000" pitchFamily="2" charset="-122"/>
                      <a:ea typeface="字魂58号-创中黑" panose="00000500000000000000" pitchFamily="2" charset="-122"/>
                    </a:rPr>
                    <a:t>应用：绘制角色</a:t>
                  </a:r>
                  <a:endParaRPr lang="zh-CN" altLang="en-US" sz="2000" dirty="0">
                    <a:solidFill>
                      <a:schemeClr val="tx2">
                        <a:lumMod val="50000"/>
                      </a:schemeClr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</a:endParaRPr>
                </a:p>
                <a:p>
                  <a:pPr marL="285750" indent="-285750">
                    <a:buFont typeface="Wingdings" panose="05000000000000000000" charset="0"/>
                    <a:buChar char=""/>
                  </a:pPr>
                  <a:r>
                    <a:rPr lang="zh-CN" altLang="en-US" sz="2000" dirty="0">
                      <a:solidFill>
                        <a:schemeClr val="tx2">
                          <a:lumMod val="50000"/>
                        </a:schemeClr>
                      </a:solidFill>
                      <a:latin typeface="字魂58号-创中黑" panose="00000500000000000000" pitchFamily="2" charset="-122"/>
                      <a:ea typeface="字魂58号-创中黑" panose="00000500000000000000" pitchFamily="2" charset="-122"/>
                    </a:rPr>
                    <a:t>应用：</a:t>
                  </a:r>
                  <a:r>
                    <a:rPr lang="zh-CN" altLang="en-US" sz="2000" dirty="0">
                      <a:solidFill>
                        <a:schemeClr val="tx2">
                          <a:lumMod val="50000"/>
                        </a:schemeClr>
                      </a:solidFill>
                      <a:latin typeface="字魂58号-创中黑" panose="00000500000000000000" pitchFamily="2" charset="-122"/>
                      <a:ea typeface="字魂58号-创中黑" panose="00000500000000000000" pitchFamily="2" charset="-122"/>
                    </a:rPr>
                    <a:t>角色移动</a:t>
                  </a:r>
                  <a:endParaRPr lang="zh-CN" altLang="en-US" sz="2000" dirty="0">
                    <a:solidFill>
                      <a:schemeClr val="tx2">
                        <a:lumMod val="50000"/>
                      </a:schemeClr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</a:endParaRPr>
                </a:p>
                <a:p>
                  <a:pPr marL="285750" indent="-285750">
                    <a:buFont typeface="Wingdings" panose="05000000000000000000" charset="0"/>
                    <a:buChar char=""/>
                  </a:pPr>
                  <a:r>
                    <a:rPr lang="zh-CN" altLang="en-US" sz="2000" dirty="0">
                      <a:solidFill>
                        <a:schemeClr val="tx2">
                          <a:lumMod val="50000"/>
                        </a:schemeClr>
                      </a:solidFill>
                      <a:latin typeface="字魂58号-创中黑" panose="00000500000000000000" pitchFamily="2" charset="-122"/>
                      <a:ea typeface="字魂58号-创中黑" panose="00000500000000000000" pitchFamily="2" charset="-122"/>
                    </a:rPr>
                    <a:t>应用：冲突检测</a:t>
                  </a:r>
                  <a:endParaRPr lang="zh-CN" altLang="en-US" sz="2000" dirty="0">
                    <a:solidFill>
                      <a:schemeClr val="tx2">
                        <a:lumMod val="50000"/>
                      </a:schemeClr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</a:endParaRPr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1531344" y="2590308"/>
                <a:ext cx="1393330" cy="1677383"/>
                <a:chOff x="1322024" y="2567225"/>
                <a:chExt cx="1393330" cy="1677383"/>
              </a:xfrm>
            </p:grpSpPr>
            <p:sp>
              <p:nvSpPr>
                <p:cNvPr id="8" name="文本框 7"/>
                <p:cNvSpPr txBox="1"/>
                <p:nvPr/>
              </p:nvSpPr>
              <p:spPr>
                <a:xfrm>
                  <a:off x="1322024" y="2567225"/>
                  <a:ext cx="1393330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000" dirty="0"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02</a:t>
                  </a:r>
                  <a:endParaRPr lang="zh-CN" altLang="en-US" sz="8000" dirty="0">
                    <a:solidFill>
                      <a:schemeClr val="accent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1438242" y="3598277"/>
                  <a:ext cx="116089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600" dirty="0">
                      <a:solidFill>
                        <a:schemeClr val="accent1"/>
                      </a:solidFill>
                    </a:rPr>
                    <a:t>PART</a:t>
                  </a:r>
                  <a:endParaRPr lang="zh-CN" altLang="en-US" sz="3600" dirty="0">
                    <a:solidFill>
                      <a:schemeClr val="accent1"/>
                    </a:solidFill>
                  </a:endParaRPr>
                </a:p>
              </p:txBody>
            </p:sp>
          </p:grpSp>
        </p:grpSp>
        <p:sp>
          <p:nvSpPr>
            <p:cNvPr id="20" name="iconfont-11206-4016502"/>
            <p:cNvSpPr>
              <a:spLocks noChangeAspect="1"/>
            </p:cNvSpPr>
            <p:nvPr/>
          </p:nvSpPr>
          <p:spPr bwMode="auto">
            <a:xfrm>
              <a:off x="1334116" y="4586694"/>
              <a:ext cx="667908" cy="668028"/>
            </a:xfrm>
            <a:custGeom>
              <a:avLst/>
              <a:gdLst>
                <a:gd name="T0" fmla="*/ 11600 w 11600"/>
                <a:gd name="T1" fmla="*/ 1893 h 11600"/>
                <a:gd name="T2" fmla="*/ 9707 w 11600"/>
                <a:gd name="T3" fmla="*/ 0 h 11600"/>
                <a:gd name="T4" fmla="*/ 8240 w 11600"/>
                <a:gd name="T5" fmla="*/ 1466 h 11600"/>
                <a:gd name="T6" fmla="*/ 267 w 11600"/>
                <a:gd name="T7" fmla="*/ 1466 h 11600"/>
                <a:gd name="T8" fmla="*/ 0 w 11600"/>
                <a:gd name="T9" fmla="*/ 1733 h 11600"/>
                <a:gd name="T10" fmla="*/ 0 w 11600"/>
                <a:gd name="T11" fmla="*/ 11333 h 11600"/>
                <a:gd name="T12" fmla="*/ 267 w 11600"/>
                <a:gd name="T13" fmla="*/ 11600 h 11600"/>
                <a:gd name="T14" fmla="*/ 7467 w 11600"/>
                <a:gd name="T15" fmla="*/ 11600 h 11600"/>
                <a:gd name="T16" fmla="*/ 7654 w 11600"/>
                <a:gd name="T17" fmla="*/ 11520 h 11600"/>
                <a:gd name="T18" fmla="*/ 10054 w 11600"/>
                <a:gd name="T19" fmla="*/ 9120 h 11600"/>
                <a:gd name="T20" fmla="*/ 10134 w 11600"/>
                <a:gd name="T21" fmla="*/ 8933 h 11600"/>
                <a:gd name="T22" fmla="*/ 10134 w 11600"/>
                <a:gd name="T23" fmla="*/ 3360 h 11600"/>
                <a:gd name="T24" fmla="*/ 11600 w 11600"/>
                <a:gd name="T25" fmla="*/ 1893 h 11600"/>
                <a:gd name="T26" fmla="*/ 4987 w 11600"/>
                <a:gd name="T27" fmla="*/ 7760 h 11600"/>
                <a:gd name="T28" fmla="*/ 3760 w 11600"/>
                <a:gd name="T29" fmla="*/ 6693 h 11600"/>
                <a:gd name="T30" fmla="*/ 8747 w 11600"/>
                <a:gd name="T31" fmla="*/ 1706 h 11600"/>
                <a:gd name="T32" fmla="*/ 9894 w 11600"/>
                <a:gd name="T33" fmla="*/ 2853 h 11600"/>
                <a:gd name="T34" fmla="*/ 4987 w 11600"/>
                <a:gd name="T35" fmla="*/ 7760 h 11600"/>
                <a:gd name="T36" fmla="*/ 3440 w 11600"/>
                <a:gd name="T37" fmla="*/ 7146 h 11600"/>
                <a:gd name="T38" fmla="*/ 4560 w 11600"/>
                <a:gd name="T39" fmla="*/ 8106 h 11600"/>
                <a:gd name="T40" fmla="*/ 3040 w 11600"/>
                <a:gd name="T41" fmla="*/ 8533 h 11600"/>
                <a:gd name="T42" fmla="*/ 3440 w 11600"/>
                <a:gd name="T43" fmla="*/ 7146 h 11600"/>
                <a:gd name="T44" fmla="*/ 10854 w 11600"/>
                <a:gd name="T45" fmla="*/ 1893 h 11600"/>
                <a:gd name="T46" fmla="*/ 10267 w 11600"/>
                <a:gd name="T47" fmla="*/ 2480 h 11600"/>
                <a:gd name="T48" fmla="*/ 9120 w 11600"/>
                <a:gd name="T49" fmla="*/ 1333 h 11600"/>
                <a:gd name="T50" fmla="*/ 9707 w 11600"/>
                <a:gd name="T51" fmla="*/ 746 h 11600"/>
                <a:gd name="T52" fmla="*/ 10854 w 11600"/>
                <a:gd name="T53" fmla="*/ 1893 h 11600"/>
                <a:gd name="T54" fmla="*/ 7734 w 11600"/>
                <a:gd name="T55" fmla="*/ 10693 h 11600"/>
                <a:gd name="T56" fmla="*/ 7734 w 11600"/>
                <a:gd name="T57" fmla="*/ 9200 h 11600"/>
                <a:gd name="T58" fmla="*/ 9227 w 11600"/>
                <a:gd name="T59" fmla="*/ 9200 h 11600"/>
                <a:gd name="T60" fmla="*/ 7734 w 11600"/>
                <a:gd name="T61" fmla="*/ 10693 h 11600"/>
                <a:gd name="T62" fmla="*/ 9600 w 11600"/>
                <a:gd name="T63" fmla="*/ 8666 h 11600"/>
                <a:gd name="T64" fmla="*/ 7467 w 11600"/>
                <a:gd name="T65" fmla="*/ 8666 h 11600"/>
                <a:gd name="T66" fmla="*/ 7200 w 11600"/>
                <a:gd name="T67" fmla="*/ 8933 h 11600"/>
                <a:gd name="T68" fmla="*/ 7200 w 11600"/>
                <a:gd name="T69" fmla="*/ 11066 h 11600"/>
                <a:gd name="T70" fmla="*/ 534 w 11600"/>
                <a:gd name="T71" fmla="*/ 11066 h 11600"/>
                <a:gd name="T72" fmla="*/ 534 w 11600"/>
                <a:gd name="T73" fmla="*/ 2000 h 11600"/>
                <a:gd name="T74" fmla="*/ 7707 w 11600"/>
                <a:gd name="T75" fmla="*/ 2000 h 11600"/>
                <a:gd name="T76" fmla="*/ 6107 w 11600"/>
                <a:gd name="T77" fmla="*/ 3600 h 11600"/>
                <a:gd name="T78" fmla="*/ 1600 w 11600"/>
                <a:gd name="T79" fmla="*/ 3600 h 11600"/>
                <a:gd name="T80" fmla="*/ 1600 w 11600"/>
                <a:gd name="T81" fmla="*/ 4133 h 11600"/>
                <a:gd name="T82" fmla="*/ 5574 w 11600"/>
                <a:gd name="T83" fmla="*/ 4133 h 11600"/>
                <a:gd name="T84" fmla="*/ 3974 w 11600"/>
                <a:gd name="T85" fmla="*/ 5733 h 11600"/>
                <a:gd name="T86" fmla="*/ 1600 w 11600"/>
                <a:gd name="T87" fmla="*/ 5733 h 11600"/>
                <a:gd name="T88" fmla="*/ 1600 w 11600"/>
                <a:gd name="T89" fmla="*/ 6266 h 11600"/>
                <a:gd name="T90" fmla="*/ 3440 w 11600"/>
                <a:gd name="T91" fmla="*/ 6266 h 11600"/>
                <a:gd name="T92" fmla="*/ 3040 w 11600"/>
                <a:gd name="T93" fmla="*/ 6666 h 11600"/>
                <a:gd name="T94" fmla="*/ 2267 w 11600"/>
                <a:gd name="T95" fmla="*/ 9333 h 11600"/>
                <a:gd name="T96" fmla="*/ 4934 w 11600"/>
                <a:gd name="T97" fmla="*/ 8560 h 11600"/>
                <a:gd name="T98" fmla="*/ 7227 w 11600"/>
                <a:gd name="T99" fmla="*/ 6266 h 11600"/>
                <a:gd name="T100" fmla="*/ 8534 w 11600"/>
                <a:gd name="T101" fmla="*/ 6266 h 11600"/>
                <a:gd name="T102" fmla="*/ 8534 w 11600"/>
                <a:gd name="T103" fmla="*/ 5733 h 11600"/>
                <a:gd name="T104" fmla="*/ 7760 w 11600"/>
                <a:gd name="T105" fmla="*/ 5733 h 11600"/>
                <a:gd name="T106" fmla="*/ 9600 w 11600"/>
                <a:gd name="T107" fmla="*/ 3893 h 11600"/>
                <a:gd name="T108" fmla="*/ 9600 w 11600"/>
                <a:gd name="T109" fmla="*/ 8666 h 1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00" h="11600">
                  <a:moveTo>
                    <a:pt x="11600" y="1893"/>
                  </a:moveTo>
                  <a:lnTo>
                    <a:pt x="9707" y="0"/>
                  </a:lnTo>
                  <a:lnTo>
                    <a:pt x="8240" y="1466"/>
                  </a:lnTo>
                  <a:lnTo>
                    <a:pt x="267" y="1466"/>
                  </a:lnTo>
                  <a:cubicBezTo>
                    <a:pt x="107" y="1466"/>
                    <a:pt x="0" y="1573"/>
                    <a:pt x="0" y="1733"/>
                  </a:cubicBezTo>
                  <a:lnTo>
                    <a:pt x="0" y="11333"/>
                  </a:lnTo>
                  <a:cubicBezTo>
                    <a:pt x="0" y="11493"/>
                    <a:pt x="107" y="11600"/>
                    <a:pt x="267" y="11600"/>
                  </a:cubicBezTo>
                  <a:lnTo>
                    <a:pt x="7467" y="11600"/>
                  </a:lnTo>
                  <a:cubicBezTo>
                    <a:pt x="7547" y="11600"/>
                    <a:pt x="7600" y="11573"/>
                    <a:pt x="7654" y="11520"/>
                  </a:cubicBezTo>
                  <a:lnTo>
                    <a:pt x="10054" y="9120"/>
                  </a:lnTo>
                  <a:cubicBezTo>
                    <a:pt x="10107" y="9066"/>
                    <a:pt x="10134" y="9013"/>
                    <a:pt x="10134" y="8933"/>
                  </a:cubicBezTo>
                  <a:lnTo>
                    <a:pt x="10134" y="3360"/>
                  </a:lnTo>
                  <a:lnTo>
                    <a:pt x="11600" y="1893"/>
                  </a:lnTo>
                  <a:close/>
                  <a:moveTo>
                    <a:pt x="4987" y="7760"/>
                  </a:moveTo>
                  <a:lnTo>
                    <a:pt x="3760" y="6693"/>
                  </a:lnTo>
                  <a:lnTo>
                    <a:pt x="8747" y="1706"/>
                  </a:lnTo>
                  <a:lnTo>
                    <a:pt x="9894" y="2853"/>
                  </a:lnTo>
                  <a:lnTo>
                    <a:pt x="4987" y="7760"/>
                  </a:lnTo>
                  <a:close/>
                  <a:moveTo>
                    <a:pt x="3440" y="7146"/>
                  </a:moveTo>
                  <a:lnTo>
                    <a:pt x="4560" y="8106"/>
                  </a:lnTo>
                  <a:lnTo>
                    <a:pt x="3040" y="8533"/>
                  </a:lnTo>
                  <a:lnTo>
                    <a:pt x="3440" y="7146"/>
                  </a:lnTo>
                  <a:close/>
                  <a:moveTo>
                    <a:pt x="10854" y="1893"/>
                  </a:moveTo>
                  <a:lnTo>
                    <a:pt x="10267" y="2480"/>
                  </a:lnTo>
                  <a:lnTo>
                    <a:pt x="9120" y="1333"/>
                  </a:lnTo>
                  <a:lnTo>
                    <a:pt x="9707" y="746"/>
                  </a:lnTo>
                  <a:lnTo>
                    <a:pt x="10854" y="1893"/>
                  </a:lnTo>
                  <a:close/>
                  <a:moveTo>
                    <a:pt x="7734" y="10693"/>
                  </a:moveTo>
                  <a:lnTo>
                    <a:pt x="7734" y="9200"/>
                  </a:lnTo>
                  <a:lnTo>
                    <a:pt x="9227" y="9200"/>
                  </a:lnTo>
                  <a:lnTo>
                    <a:pt x="7734" y="10693"/>
                  </a:lnTo>
                  <a:close/>
                  <a:moveTo>
                    <a:pt x="9600" y="8666"/>
                  </a:moveTo>
                  <a:lnTo>
                    <a:pt x="7467" y="8666"/>
                  </a:lnTo>
                  <a:cubicBezTo>
                    <a:pt x="7307" y="8666"/>
                    <a:pt x="7200" y="8773"/>
                    <a:pt x="7200" y="8933"/>
                  </a:cubicBezTo>
                  <a:lnTo>
                    <a:pt x="7200" y="11066"/>
                  </a:lnTo>
                  <a:lnTo>
                    <a:pt x="534" y="11066"/>
                  </a:lnTo>
                  <a:lnTo>
                    <a:pt x="534" y="2000"/>
                  </a:lnTo>
                  <a:lnTo>
                    <a:pt x="7707" y="2000"/>
                  </a:lnTo>
                  <a:lnTo>
                    <a:pt x="6107" y="3600"/>
                  </a:lnTo>
                  <a:lnTo>
                    <a:pt x="1600" y="3600"/>
                  </a:lnTo>
                  <a:lnTo>
                    <a:pt x="1600" y="4133"/>
                  </a:lnTo>
                  <a:lnTo>
                    <a:pt x="5574" y="4133"/>
                  </a:lnTo>
                  <a:lnTo>
                    <a:pt x="3974" y="5733"/>
                  </a:lnTo>
                  <a:lnTo>
                    <a:pt x="1600" y="5733"/>
                  </a:lnTo>
                  <a:lnTo>
                    <a:pt x="1600" y="6266"/>
                  </a:lnTo>
                  <a:lnTo>
                    <a:pt x="3440" y="6266"/>
                  </a:lnTo>
                  <a:lnTo>
                    <a:pt x="3040" y="6666"/>
                  </a:lnTo>
                  <a:lnTo>
                    <a:pt x="2267" y="9333"/>
                  </a:lnTo>
                  <a:lnTo>
                    <a:pt x="4934" y="8560"/>
                  </a:lnTo>
                  <a:lnTo>
                    <a:pt x="7227" y="6266"/>
                  </a:lnTo>
                  <a:lnTo>
                    <a:pt x="8534" y="6266"/>
                  </a:lnTo>
                  <a:lnTo>
                    <a:pt x="8534" y="5733"/>
                  </a:lnTo>
                  <a:lnTo>
                    <a:pt x="7760" y="5733"/>
                  </a:lnTo>
                  <a:lnTo>
                    <a:pt x="9600" y="3893"/>
                  </a:lnTo>
                  <a:lnTo>
                    <a:pt x="9600" y="86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01" y="733184"/>
            <a:ext cx="1663700" cy="1498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1165225" y="0"/>
            <a:ext cx="2481580" cy="469265"/>
            <a:chOff x="760404" y="3742038"/>
            <a:chExt cx="2429933" cy="482600"/>
          </a:xfrm>
        </p:grpSpPr>
        <p:sp>
          <p:nvSpPr>
            <p:cNvPr id="67" name="矩形 66"/>
            <p:cNvSpPr/>
            <p:nvPr/>
          </p:nvSpPr>
          <p:spPr>
            <a:xfrm>
              <a:off x="760404" y="3742038"/>
              <a:ext cx="2429933" cy="4826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545718" y="3815832"/>
              <a:ext cx="725000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  <a:cs typeface="微软雅黑" charset="0"/>
                </a:rPr>
                <a:t>01 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626485" y="0"/>
            <a:ext cx="3901440" cy="469265"/>
            <a:chOff x="3190337" y="3742038"/>
            <a:chExt cx="3369734" cy="482600"/>
          </a:xfrm>
        </p:grpSpPr>
        <p:sp>
          <p:nvSpPr>
            <p:cNvPr id="70" name="矩形 69"/>
            <p:cNvSpPr/>
            <p:nvPr/>
          </p:nvSpPr>
          <p:spPr>
            <a:xfrm>
              <a:off x="3190337" y="3742038"/>
              <a:ext cx="3369734" cy="4826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3230254" y="3799506"/>
              <a:ext cx="3251769" cy="37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02 </a:t>
              </a:r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QGraphics View Framework</a:t>
              </a:r>
              <a:endParaRPr lang="en-US" altLang="zh-CN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343140" y="0"/>
            <a:ext cx="2621915" cy="469265"/>
            <a:chOff x="6560071" y="3742038"/>
            <a:chExt cx="2429933" cy="482600"/>
          </a:xfrm>
        </p:grpSpPr>
        <p:sp>
          <p:nvSpPr>
            <p:cNvPr id="15" name="矩形 14"/>
            <p:cNvSpPr/>
            <p:nvPr/>
          </p:nvSpPr>
          <p:spPr>
            <a:xfrm>
              <a:off x="6560071" y="3742038"/>
              <a:ext cx="2429933" cy="4826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486456" y="3815951"/>
              <a:ext cx="574687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03</a:t>
              </a:r>
              <a:endParaRPr lang="en-US" altLang="zh-CN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861550" y="0"/>
            <a:ext cx="2330450" cy="469265"/>
            <a:chOff x="8124499" y="3742038"/>
            <a:chExt cx="2312035" cy="482600"/>
          </a:xfrm>
          <a:solidFill>
            <a:srgbClr val="8D539A"/>
          </a:solidFill>
        </p:grpSpPr>
        <p:sp>
          <p:nvSpPr>
            <p:cNvPr id="18" name="矩形 17"/>
            <p:cNvSpPr/>
            <p:nvPr/>
          </p:nvSpPr>
          <p:spPr>
            <a:xfrm>
              <a:off x="8124499" y="3742038"/>
              <a:ext cx="2312035" cy="482600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994553" y="3799307"/>
              <a:ext cx="574687" cy="3787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04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pic>
        <p:nvPicPr>
          <p:cNvPr id="11" name="图片 10" descr="Dino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65" y="0"/>
            <a:ext cx="648970" cy="6489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4235" y="1422400"/>
            <a:ext cx="11157585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Qt 提供了自己的绘制系统（</a:t>
            </a:r>
            <a:r>
              <a:rPr lang="en-US" altLang="zh-CN"/>
              <a:t>QPainter</a:t>
            </a:r>
            <a:r>
              <a:rPr lang="zh-CN" altLang="en-US"/>
              <a:t>系列），还提供了 Graphics View Framework。很明显，绘制图形和移动图形，是一个游戏的核心。对于游戏而言，将其中的每一个部分看做对象是非常合理的，也是相当有成效的。因此，</a:t>
            </a:r>
            <a:r>
              <a:rPr lang="zh-CN" altLang="en-US">
                <a:solidFill>
                  <a:srgbClr val="FF0000"/>
                </a:solidFill>
              </a:rPr>
              <a:t>选择 Graphics View Framework 作为核心框架。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这个框架具有一系列</a:t>
            </a:r>
            <a:r>
              <a:rPr lang="zh-CN" altLang="en-US">
                <a:solidFill>
                  <a:srgbClr val="FF0000"/>
                </a:solidFill>
              </a:rPr>
              <a:t>面向对象</a:t>
            </a:r>
            <a:r>
              <a:rPr lang="zh-CN" altLang="en-US"/>
              <a:t>的特性，能够将一个个图形作为对象进行处理。同时，Graphics View Framework 的</a:t>
            </a:r>
            <a:r>
              <a:rPr lang="zh-CN" altLang="en-US">
                <a:solidFill>
                  <a:srgbClr val="FF0000"/>
                </a:solidFill>
              </a:rPr>
              <a:t>性能很好</a:t>
            </a:r>
            <a:r>
              <a:rPr lang="zh-CN" altLang="en-US"/>
              <a:t>，即便是数千上万的图形也没有压力。这一点非常适合于游戏。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</a:t>
            </a:r>
            <a:r>
              <a:rPr lang="zh-CN" altLang="en-US"/>
              <a:t>（防止页面刷新时产生棋盘格效果🤧🤧🤧）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Graphics View Framework 有三个主要部分：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"/>
            </a:pPr>
            <a:r>
              <a:rPr lang="zh-CN" altLang="en-US"/>
              <a:t>QGraphicsScene：能够管理元素的非 GUI 容器；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"/>
            </a:pPr>
            <a:r>
              <a:rPr lang="zh-CN" altLang="en-US"/>
              <a:t>QGraphicsItem：能够被添加到场景的元素；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"/>
            </a:pPr>
            <a:r>
              <a:rPr lang="zh-CN" altLang="en-US"/>
              <a:t>QGraphicsView：能够观察场景的可视化组件视图。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15265" y="903605"/>
            <a:ext cx="1469390" cy="398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2000"/>
              <a:t>为什么</a:t>
            </a:r>
            <a:r>
              <a:rPr lang="zh-CN" altLang="en-US" sz="2000"/>
              <a:t>选择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1165225" y="0"/>
            <a:ext cx="2481580" cy="469265"/>
            <a:chOff x="760404" y="3742038"/>
            <a:chExt cx="2429933" cy="482600"/>
          </a:xfrm>
        </p:grpSpPr>
        <p:sp>
          <p:nvSpPr>
            <p:cNvPr id="67" name="矩形 66"/>
            <p:cNvSpPr/>
            <p:nvPr/>
          </p:nvSpPr>
          <p:spPr>
            <a:xfrm>
              <a:off x="760404" y="3742038"/>
              <a:ext cx="2429933" cy="4826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545718" y="3815832"/>
              <a:ext cx="725000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  <a:cs typeface="微软雅黑" charset="0"/>
                </a:rPr>
                <a:t>01 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626485" y="0"/>
            <a:ext cx="3901440" cy="469265"/>
            <a:chOff x="3190337" y="3742038"/>
            <a:chExt cx="3369734" cy="482600"/>
          </a:xfrm>
        </p:grpSpPr>
        <p:sp>
          <p:nvSpPr>
            <p:cNvPr id="70" name="矩形 69"/>
            <p:cNvSpPr/>
            <p:nvPr/>
          </p:nvSpPr>
          <p:spPr>
            <a:xfrm>
              <a:off x="3190337" y="3742038"/>
              <a:ext cx="3369734" cy="4826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3230254" y="3799506"/>
              <a:ext cx="3251769" cy="37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02 </a:t>
              </a:r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QGraphics View Framework</a:t>
              </a:r>
              <a:endParaRPr lang="en-US" altLang="zh-CN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343140" y="0"/>
            <a:ext cx="2621915" cy="469265"/>
            <a:chOff x="6560071" y="3742038"/>
            <a:chExt cx="2429933" cy="482600"/>
          </a:xfrm>
        </p:grpSpPr>
        <p:sp>
          <p:nvSpPr>
            <p:cNvPr id="15" name="矩形 14"/>
            <p:cNvSpPr/>
            <p:nvPr/>
          </p:nvSpPr>
          <p:spPr>
            <a:xfrm>
              <a:off x="6560071" y="3742038"/>
              <a:ext cx="2429933" cy="4826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486456" y="3815951"/>
              <a:ext cx="574687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03</a:t>
              </a:r>
              <a:endParaRPr lang="en-US" altLang="zh-CN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861550" y="0"/>
            <a:ext cx="2330450" cy="469265"/>
            <a:chOff x="8124499" y="3742038"/>
            <a:chExt cx="2312035" cy="482600"/>
          </a:xfrm>
          <a:solidFill>
            <a:srgbClr val="8D539A"/>
          </a:solidFill>
        </p:grpSpPr>
        <p:sp>
          <p:nvSpPr>
            <p:cNvPr id="18" name="矩形 17"/>
            <p:cNvSpPr/>
            <p:nvPr/>
          </p:nvSpPr>
          <p:spPr>
            <a:xfrm>
              <a:off x="8124499" y="3742038"/>
              <a:ext cx="2312035" cy="482600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994553" y="3799307"/>
              <a:ext cx="574687" cy="3787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04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pic>
        <p:nvPicPr>
          <p:cNvPr id="11" name="图片 10" descr="Dino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65" y="0"/>
            <a:ext cx="648970" cy="6489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2420" y="1408430"/>
            <a:ext cx="609092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Graphics View Framework 有三个主要部分：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742950" lvl="1" indent="-285750">
              <a:buFont typeface="Wingdings" panose="05000000000000000000" charset="0"/>
              <a:buChar char=""/>
            </a:pPr>
            <a:r>
              <a:rPr lang="zh-CN" altLang="en-US"/>
              <a:t>QGraphicsScene：能够管理元素的非 GUI 容器；</a:t>
            </a:r>
            <a:endParaRPr lang="zh-CN" altLang="en-US"/>
          </a:p>
          <a:p>
            <a:pPr lvl="1" indent="0">
              <a:buFont typeface="Wingdings" panose="05000000000000000000" charset="0"/>
              <a:buNone/>
            </a:pPr>
            <a:endParaRPr lang="zh-CN" altLang="en-US"/>
          </a:p>
          <a:p>
            <a:pPr marL="742950" lvl="1" indent="-285750">
              <a:buFont typeface="Wingdings" panose="05000000000000000000" charset="0"/>
              <a:buChar char=""/>
            </a:pPr>
            <a:r>
              <a:rPr lang="zh-CN" altLang="en-US"/>
              <a:t>QGraphicsItem：能够被添加到场景的元素；</a:t>
            </a:r>
            <a:endParaRPr lang="zh-CN" altLang="en-US"/>
          </a:p>
          <a:p>
            <a:pPr lvl="1" indent="0">
              <a:buFont typeface="Wingdings" panose="05000000000000000000" charset="0"/>
              <a:buNone/>
            </a:pPr>
            <a:endParaRPr lang="zh-CN" altLang="en-US"/>
          </a:p>
          <a:p>
            <a:pPr marL="742950" lvl="1" indent="-285750">
              <a:buFont typeface="Wingdings" panose="05000000000000000000" charset="0"/>
              <a:buChar char=""/>
            </a:pPr>
            <a:r>
              <a:rPr lang="zh-CN" altLang="en-US"/>
              <a:t>QGraphicsView：能够观察场景的可视化组件视图。</a:t>
            </a:r>
            <a:endParaRPr lang="zh-CN" altLang="en-US"/>
          </a:p>
        </p:txBody>
      </p:sp>
      <p:cxnSp>
        <p:nvCxnSpPr>
          <p:cNvPr id="8" name="直接箭头连接符 7"/>
          <p:cNvCxnSpPr>
            <a:endCxn id="2" idx="1"/>
          </p:cNvCxnSpPr>
          <p:nvPr/>
        </p:nvCxnSpPr>
        <p:spPr>
          <a:xfrm flipV="1">
            <a:off x="6314440" y="2068195"/>
            <a:ext cx="560070" cy="103505"/>
          </a:xfrm>
          <a:prstGeom prst="straightConnector1">
            <a:avLst/>
          </a:prstGeom>
          <a:ln w="28575">
            <a:solidFill>
              <a:srgbClr val="80499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019290" y="648970"/>
            <a:ext cx="517271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addItem()</a:t>
            </a:r>
            <a:r>
              <a:rPr lang="zh-CN" altLang="en-US" sz="1600"/>
              <a:t>、</a:t>
            </a:r>
            <a:r>
              <a:rPr lang="en-US" altLang="zh-CN" sz="1600"/>
              <a:t>removeItem()</a:t>
            </a:r>
            <a:r>
              <a:rPr lang="zh-CN" altLang="en-US" sz="1600"/>
              <a:t>函数</a:t>
            </a:r>
            <a:r>
              <a:rPr lang="en-US" altLang="zh-CN" sz="1600"/>
              <a:t> </a:t>
            </a:r>
            <a:endParaRPr lang="en-US" altLang="zh-CN" sz="1600"/>
          </a:p>
          <a:p>
            <a:r>
              <a:rPr lang="en-US" altLang="zh-CN" sz="1600"/>
              <a:t>--</a:t>
            </a:r>
            <a:r>
              <a:rPr lang="zh-CN" altLang="en-US" sz="1600"/>
              <a:t>用于增删图元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dragEnterEvent(QGraphicsSceneDragDropEvent *) dragLeaveEvent(QGraphicsSceneDragDropEvent *) dragMoveEvent(QGraphicsSceneDragDropEvent *) </a:t>
            </a:r>
            <a:endParaRPr lang="zh-CN" altLang="en-US" sz="1600"/>
          </a:p>
          <a:p>
            <a:r>
              <a:rPr lang="zh-CN" altLang="en-US" sz="1600"/>
              <a:t>void dropEvent</a:t>
            </a:r>
            <a:r>
              <a:rPr lang="zh-CN" altLang="en-US" sz="1600">
                <a:sym typeface="+mn-ea"/>
              </a:rPr>
              <a:t>(QGraphicsSceneDragDropEvent *)</a:t>
            </a:r>
            <a:endParaRPr lang="zh-CN" altLang="en-US" sz="1600">
              <a:sym typeface="+mn-ea"/>
            </a:endParaRPr>
          </a:p>
          <a:p>
            <a:r>
              <a:rPr lang="en-US" altLang="zh-CN" sz="1600">
                <a:sym typeface="+mn-ea"/>
              </a:rPr>
              <a:t>--</a:t>
            </a:r>
            <a:r>
              <a:rPr lang="zh-CN" altLang="en-US" sz="1600">
                <a:sym typeface="+mn-ea"/>
              </a:rPr>
              <a:t>用于实现拖拽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（需重写）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r>
              <a:rPr lang="en-US" altLang="zh-CN" sz="1600">
                <a:sym typeface="+mn-ea"/>
              </a:rPr>
              <a:t>void advance(int </a:t>
            </a:r>
            <a:r>
              <a:rPr lang="en-US" altLang="zh-CN" sz="1600">
                <a:sym typeface="+mn-ea"/>
              </a:rPr>
              <a:t>phase)  </a:t>
            </a:r>
            <a:endParaRPr lang="en-US" altLang="zh-CN" sz="1600">
              <a:sym typeface="+mn-ea"/>
            </a:endParaRPr>
          </a:p>
          <a:p>
            <a:r>
              <a:rPr lang="en-US" altLang="zh-CN" sz="1600">
                <a:sym typeface="+mn-ea"/>
              </a:rPr>
              <a:t>--</a:t>
            </a:r>
            <a:r>
              <a:rPr lang="zh-CN" altLang="en-US" sz="1600">
                <a:sym typeface="+mn-ea"/>
              </a:rPr>
              <a:t>用于实现刷新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（需重写</a:t>
            </a:r>
            <a:r>
              <a:rPr lang="zh-CN" altLang="en-US" sz="1600">
                <a:sym typeface="+mn-ea"/>
              </a:rPr>
              <a:t>）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 </a:t>
            </a:r>
            <a:endParaRPr lang="en-US" altLang="zh-CN" sz="1600"/>
          </a:p>
        </p:txBody>
      </p:sp>
      <p:sp>
        <p:nvSpPr>
          <p:cNvPr id="12" name="文本框 11"/>
          <p:cNvSpPr txBox="1"/>
          <p:nvPr/>
        </p:nvSpPr>
        <p:spPr>
          <a:xfrm>
            <a:off x="2212340" y="6068060"/>
            <a:ext cx="5623560" cy="583565"/>
          </a:xfrm>
          <a:prstGeom prst="rect">
            <a:avLst/>
          </a:prstGeom>
          <a:noFill/>
          <a:ln>
            <a:solidFill>
              <a:schemeClr val="accent3">
                <a:alpha val="0"/>
              </a:schemeClr>
            </a:solidFill>
          </a:ln>
        </p:spPr>
        <p:txBody>
          <a:bodyPr wrap="square" rtlCol="0">
            <a:spAutoFit/>
          </a:bodyPr>
          <a:p>
            <a:r>
              <a:rPr lang="en-US" altLang="zh-CN" sz="2000"/>
              <a:t>QObject</a:t>
            </a:r>
            <a:r>
              <a:rPr lang="zh-CN" altLang="en-US" sz="2000"/>
              <a:t>框架</a:t>
            </a:r>
            <a:r>
              <a:rPr lang="en-US" altLang="zh-CN"/>
              <a:t>     </a:t>
            </a:r>
            <a:r>
              <a:rPr lang="en-US" altLang="zh-CN" sz="3200" b="1">
                <a:solidFill>
                  <a:schemeClr val="accent3"/>
                </a:solidFill>
              </a:rPr>
              <a:t>VS</a:t>
            </a:r>
            <a:r>
              <a:rPr lang="en-US" altLang="zh-CN"/>
              <a:t>   </a:t>
            </a:r>
            <a:r>
              <a:rPr lang="en-US" altLang="zh-CN" sz="2000"/>
              <a:t>QGraphicsview </a:t>
            </a:r>
            <a:r>
              <a:rPr lang="zh-CN" altLang="en-US" sz="2000"/>
              <a:t>框架</a:t>
            </a:r>
            <a:endParaRPr lang="zh-CN" altLang="en-US" sz="2000"/>
          </a:p>
        </p:txBody>
      </p:sp>
      <p:sp>
        <p:nvSpPr>
          <p:cNvPr id="2" name="圆角矩形 1"/>
          <p:cNvSpPr/>
          <p:nvPr/>
        </p:nvSpPr>
        <p:spPr>
          <a:xfrm>
            <a:off x="6874510" y="544830"/>
            <a:ext cx="5316855" cy="3046095"/>
          </a:xfrm>
          <a:prstGeom prst="round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15265" y="903605"/>
            <a:ext cx="1270635" cy="398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2000"/>
              <a:t>基础知识</a:t>
            </a:r>
            <a:endParaRPr lang="zh-CN" altLang="en-US" sz="2000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5499735" y="2874645"/>
            <a:ext cx="107950" cy="836930"/>
          </a:xfrm>
          <a:prstGeom prst="straightConnector1">
            <a:avLst/>
          </a:prstGeom>
          <a:ln w="28575">
            <a:solidFill>
              <a:srgbClr val="80499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51815" y="3712210"/>
            <a:ext cx="8124825" cy="2281555"/>
          </a:xfrm>
          <a:prstGeom prst="round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 rot="20460000">
            <a:off x="7584440" y="5828665"/>
            <a:ext cx="1035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楷体" charset="0"/>
                <a:ea typeface="楷体" charset="0"/>
              </a:rPr>
              <a:t>赢</a:t>
            </a:r>
            <a:r>
              <a:rPr lang="zh-CN" altLang="en-US" sz="2800">
                <a:solidFill>
                  <a:srgbClr val="FF0000"/>
                </a:solidFill>
                <a:latin typeface="楷体" charset="0"/>
                <a:ea typeface="楷体" charset="0"/>
              </a:rPr>
              <a:t>！</a:t>
            </a:r>
            <a:endParaRPr lang="zh-CN" altLang="en-US" sz="2800">
              <a:solidFill>
                <a:srgbClr val="FF0000"/>
              </a:solidFill>
              <a:latin typeface="楷体" charset="0"/>
              <a:ea typeface="楷体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550670" y="934085"/>
            <a:ext cx="5172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（查询</a:t>
            </a:r>
            <a:r>
              <a:rPr lang="en-US" altLang="zh-CN">
                <a:solidFill>
                  <a:srgbClr val="FF0000"/>
                </a:solidFill>
              </a:rPr>
              <a:t>Qt</a:t>
            </a:r>
            <a:r>
              <a:rPr lang="zh-CN" altLang="en-US">
                <a:solidFill>
                  <a:srgbClr val="FF0000"/>
                </a:solidFill>
              </a:rPr>
              <a:t>官方文档：https://doc.qt.io/qt-6/）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01040" y="3736340"/>
            <a:ext cx="835152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void advance(int phase) override; </a:t>
            </a:r>
            <a:endParaRPr lang="zh-CN" altLang="en-US" sz="1600"/>
          </a:p>
          <a:p>
            <a:r>
              <a:rPr lang="en-US" altLang="zh-CN" sz="1600"/>
              <a:t>--</a:t>
            </a:r>
            <a:r>
              <a:rPr lang="zh-CN" altLang="en-US" sz="1600"/>
              <a:t>用于实现刷新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QRectF boundingRect() const ;</a:t>
            </a:r>
            <a:endParaRPr lang="zh-CN" altLang="en-US" sz="1600"/>
          </a:p>
          <a:p>
            <a:r>
              <a:rPr lang="zh-CN" altLang="en-US" sz="1600"/>
              <a:t>void paint(QPainter *painter, const QStyleOptionGraphicsItem *, QWidget *) ;</a:t>
            </a:r>
            <a:endParaRPr lang="zh-CN" altLang="en-US" sz="1600"/>
          </a:p>
          <a:p>
            <a:r>
              <a:rPr lang="en-US" altLang="zh-CN" sz="1600"/>
              <a:t>--</a:t>
            </a:r>
            <a:r>
              <a:rPr lang="zh-CN" altLang="en-US" sz="1600"/>
              <a:t>用于实现绘制</a:t>
            </a:r>
            <a:endParaRPr lang="zh-CN" altLang="en-US" sz="1600"/>
          </a:p>
          <a:p>
            <a:endParaRPr lang="zh-CN" altLang="en-US" sz="1600"/>
          </a:p>
          <a:p>
            <a:r>
              <a:rPr sz="1600"/>
              <a:t>bool collidesWithItem(const QGraphicsItem *, Qt::ItemSelectionMode</a:t>
            </a:r>
            <a:r>
              <a:rPr lang="en-US" sz="1600"/>
              <a:t>)</a:t>
            </a:r>
            <a:r>
              <a:rPr sz="1600"/>
              <a:t> const</a:t>
            </a:r>
            <a:endParaRPr sz="1600"/>
          </a:p>
          <a:p>
            <a:r>
              <a:rPr lang="en-US" altLang="zh-CN" sz="1600"/>
              <a:t>--</a:t>
            </a:r>
            <a:r>
              <a:rPr lang="zh-CN" altLang="en-US" sz="1600"/>
              <a:t>用于实现</a:t>
            </a:r>
            <a:r>
              <a:rPr lang="zh-CN" altLang="en-US" sz="1600"/>
              <a:t>冲突检测</a:t>
            </a:r>
            <a:endParaRPr lang="zh-CN" altLang="en-US" sz="1600"/>
          </a:p>
        </p:txBody>
      </p:sp>
      <p:pic>
        <p:nvPicPr>
          <p:cNvPr id="4" name="图片 3" descr="截屏2023-04-18 上午10.21.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310" y="4290695"/>
            <a:ext cx="3361055" cy="1703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1165225" y="0"/>
            <a:ext cx="2481580" cy="469265"/>
            <a:chOff x="760404" y="3742038"/>
            <a:chExt cx="2429933" cy="482600"/>
          </a:xfrm>
        </p:grpSpPr>
        <p:sp>
          <p:nvSpPr>
            <p:cNvPr id="67" name="矩形 66"/>
            <p:cNvSpPr/>
            <p:nvPr/>
          </p:nvSpPr>
          <p:spPr>
            <a:xfrm>
              <a:off x="760404" y="3742038"/>
              <a:ext cx="2429933" cy="4826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545718" y="3815832"/>
              <a:ext cx="725000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  <a:cs typeface="微软雅黑" charset="0"/>
                </a:rPr>
                <a:t>01 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626485" y="0"/>
            <a:ext cx="3901440" cy="469265"/>
            <a:chOff x="3190337" y="3742038"/>
            <a:chExt cx="3369734" cy="482600"/>
          </a:xfrm>
        </p:grpSpPr>
        <p:sp>
          <p:nvSpPr>
            <p:cNvPr id="70" name="矩形 69"/>
            <p:cNvSpPr/>
            <p:nvPr/>
          </p:nvSpPr>
          <p:spPr>
            <a:xfrm>
              <a:off x="3190337" y="3742038"/>
              <a:ext cx="3369734" cy="4826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3230254" y="3799506"/>
              <a:ext cx="3251769" cy="37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02 </a:t>
              </a:r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QGraphics View Framework</a:t>
              </a:r>
              <a:endParaRPr lang="en-US" altLang="zh-CN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343140" y="0"/>
            <a:ext cx="2621915" cy="469265"/>
            <a:chOff x="6560071" y="3742038"/>
            <a:chExt cx="2429933" cy="482600"/>
          </a:xfrm>
        </p:grpSpPr>
        <p:sp>
          <p:nvSpPr>
            <p:cNvPr id="15" name="矩形 14"/>
            <p:cNvSpPr/>
            <p:nvPr/>
          </p:nvSpPr>
          <p:spPr>
            <a:xfrm>
              <a:off x="6560071" y="3742038"/>
              <a:ext cx="2429933" cy="4826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486456" y="3815951"/>
              <a:ext cx="574687" cy="378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03</a:t>
              </a:r>
              <a:endParaRPr lang="en-US" altLang="zh-CN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861550" y="0"/>
            <a:ext cx="2330450" cy="469265"/>
            <a:chOff x="8124499" y="3742038"/>
            <a:chExt cx="2312035" cy="482600"/>
          </a:xfrm>
          <a:solidFill>
            <a:srgbClr val="8D539A"/>
          </a:solidFill>
        </p:grpSpPr>
        <p:sp>
          <p:nvSpPr>
            <p:cNvPr id="18" name="矩形 17"/>
            <p:cNvSpPr/>
            <p:nvPr/>
          </p:nvSpPr>
          <p:spPr>
            <a:xfrm>
              <a:off x="8124499" y="3742038"/>
              <a:ext cx="2312035" cy="482600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994553" y="3799307"/>
              <a:ext cx="574687" cy="3787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b="1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04</a:t>
              </a:r>
              <a:endPara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  <p:pic>
        <p:nvPicPr>
          <p:cNvPr id="11" name="图片 10" descr="Dino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65" y="0"/>
            <a:ext cx="648970" cy="6489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6600" y="1736725"/>
            <a:ext cx="1058164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 sz="2400"/>
              <a:t>本</a:t>
            </a:r>
            <a:r>
              <a:rPr lang="zh-CN" altLang="en-US" sz="2400"/>
              <a:t>项目：</a:t>
            </a:r>
            <a:endParaRPr lang="zh-CN" altLang="en-US" sz="2400"/>
          </a:p>
          <a:p>
            <a:pPr marL="742950" lvl="1" indent="-285750">
              <a:buFont typeface="Wingdings" panose="05000000000000000000" charset="0"/>
              <a:buChar char=""/>
            </a:pPr>
            <a:endParaRPr lang="zh-CN" altLang="en-US" sz="2400"/>
          </a:p>
          <a:p>
            <a:pPr marL="1200150" lvl="2" indent="-285750">
              <a:buFont typeface="Wingdings" panose="05000000000000000000" charset="0"/>
              <a:buChar char=""/>
            </a:pPr>
            <a:r>
              <a:rPr lang="zh-CN" altLang="en-US" sz="2400"/>
              <a:t>一个QGraphicsScene，作为游戏发生的舞台；</a:t>
            </a:r>
            <a:endParaRPr lang="zh-CN" altLang="en-US" sz="2400"/>
          </a:p>
          <a:p>
            <a:pPr marL="1200150" lvl="2" indent="-285750">
              <a:buFont typeface="Wingdings" panose="05000000000000000000" charset="0"/>
              <a:buChar char=""/>
            </a:pPr>
            <a:endParaRPr lang="zh-CN" altLang="en-US" sz="2400"/>
          </a:p>
          <a:p>
            <a:pPr marL="1200150" lvl="2" indent="-285750">
              <a:buFont typeface="Wingdings" panose="05000000000000000000" charset="0"/>
              <a:buChar char=""/>
            </a:pPr>
            <a:r>
              <a:rPr lang="zh-CN" altLang="en-US" sz="2400"/>
              <a:t>一个QGraphicsView，作为观察游戏舞台的组件；</a:t>
            </a:r>
            <a:endParaRPr lang="zh-CN" altLang="en-US" sz="2400"/>
          </a:p>
          <a:p>
            <a:pPr marL="1200150" lvl="2" indent="-285750">
              <a:buFont typeface="Wingdings" panose="05000000000000000000" charset="0"/>
              <a:buChar char=""/>
            </a:pPr>
            <a:endParaRPr lang="zh-CN" altLang="en-US" sz="2400"/>
          </a:p>
          <a:p>
            <a:pPr marL="1200150" lvl="2" indent="-285750">
              <a:buFont typeface="Wingdings" panose="05000000000000000000" charset="0"/>
              <a:buChar char=""/>
            </a:pPr>
            <a:r>
              <a:rPr lang="zh-CN" altLang="en-US" sz="2400">
                <a:sym typeface="+mn-ea"/>
              </a:rPr>
              <a:t>若干QGraphics</a:t>
            </a:r>
            <a:r>
              <a:rPr lang="en-US" altLang="zh-CN" sz="2400">
                <a:sym typeface="+mn-ea"/>
              </a:rPr>
              <a:t>Item</a:t>
            </a:r>
            <a:r>
              <a:rPr lang="zh-CN" altLang="en-US" sz="2400"/>
              <a:t>，用于表示游戏对象，比如怪兽、塔、子弹等。</a:t>
            </a:r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215265" y="903605"/>
            <a:ext cx="1270635" cy="398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2000"/>
              <a:t>整体思路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ISPRING_PRESENTATION_TITLE" val="毕业答辩2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166CA"/>
      </a:accent1>
      <a:accent2>
        <a:srgbClr val="7B67AD"/>
      </a:accent2>
      <a:accent3>
        <a:srgbClr val="682A7E"/>
      </a:accent3>
      <a:accent4>
        <a:srgbClr val="5E3376"/>
      </a:accent4>
      <a:accent5>
        <a:srgbClr val="995BA3"/>
      </a:accent5>
      <a:accent6>
        <a:srgbClr val="B095C5"/>
      </a:accent6>
      <a:hlink>
        <a:srgbClr val="B166CA"/>
      </a:hlink>
      <a:folHlink>
        <a:srgbClr val="BFBFBF"/>
      </a:folHlink>
    </a:clrScheme>
    <a:fontScheme name="常用">
      <a:majorFont>
        <a:latin typeface="思源黑体 CN Bold"/>
        <a:ea typeface="思源黑体 CN Bold"/>
        <a:cs typeface=""/>
      </a:majorFont>
      <a:minorFont>
        <a:latin typeface="字魂58号-创中黑"/>
        <a:ea typeface="字魂58号-创中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B166CA"/>
    </a:accent1>
    <a:accent2>
      <a:srgbClr val="7B67AD"/>
    </a:accent2>
    <a:accent3>
      <a:srgbClr val="682A7E"/>
    </a:accent3>
    <a:accent4>
      <a:srgbClr val="5E3376"/>
    </a:accent4>
    <a:accent5>
      <a:srgbClr val="995BA3"/>
    </a:accent5>
    <a:accent6>
      <a:srgbClr val="B095C5"/>
    </a:accent6>
    <a:hlink>
      <a:srgbClr val="B166C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3654</Words>
  <Application>WPS 演示</Application>
  <PresentationFormat>宽屏</PresentationFormat>
  <Paragraphs>384</Paragraphs>
  <Slides>21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1" baseType="lpstr">
      <vt:lpstr>Arial</vt:lpstr>
      <vt:lpstr>宋体</vt:lpstr>
      <vt:lpstr>Wingdings</vt:lpstr>
      <vt:lpstr>Wingdings</vt:lpstr>
      <vt:lpstr>微软雅黑</vt:lpstr>
      <vt:lpstr>汉仪旗黑</vt:lpstr>
      <vt:lpstr>字魂58号-创中黑</vt:lpstr>
      <vt:lpstr>汉仪中黑KW</vt:lpstr>
      <vt:lpstr>楷体</vt:lpstr>
      <vt:lpstr>思源黑体 CN Bold</vt:lpstr>
      <vt:lpstr>微软雅黑</vt:lpstr>
      <vt:lpstr>宋体</vt:lpstr>
      <vt:lpstr>Arial Unicode MS</vt:lpstr>
      <vt:lpstr>等线</vt:lpstr>
      <vt:lpstr>汉仪中等线KW</vt:lpstr>
      <vt:lpstr>Apple Color Emoji</vt:lpstr>
      <vt:lpstr>汉仪楷体KW</vt:lpstr>
      <vt:lpstr>汉仪书宋二KW</vt:lpstr>
      <vt:lpstr>字魂58号-创中黑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毕业答辩2</dc:title>
  <dc:creator>SXJ</dc:creator>
  <cp:lastModifiedBy>青窗照月亮</cp:lastModifiedBy>
  <cp:revision>41</cp:revision>
  <dcterms:created xsi:type="dcterms:W3CDTF">2023-04-18T02:51:26Z</dcterms:created>
  <dcterms:modified xsi:type="dcterms:W3CDTF">2023-04-18T02:51:26Z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33685CF58655B1E511E4966395A1A91C</vt:lpwstr>
  </property>
  <property fmtid="{D5CDD505-2E9C-101B-9397-08002B2CF9AE}" pid="3" name="KSOProductBuildVer">
    <vt:lpwstr>2052-5.2.1.7798</vt:lpwstr>
  </property>
</Properties>
</file>